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2" r:id="rId4"/>
  </p:sldMasterIdLst>
  <p:handoutMasterIdLst>
    <p:handoutMasterId r:id="rId28"/>
  </p:handoutMasterIdLst>
  <p:sldIdLst>
    <p:sldId id="256" r:id="rId5"/>
    <p:sldId id="260" r:id="rId6"/>
    <p:sldId id="273" r:id="rId7"/>
    <p:sldId id="296" r:id="rId8"/>
    <p:sldId id="271" r:id="rId9"/>
    <p:sldId id="262" r:id="rId10"/>
    <p:sldId id="265" r:id="rId11"/>
    <p:sldId id="283" r:id="rId12"/>
    <p:sldId id="297" r:id="rId13"/>
    <p:sldId id="268" r:id="rId14"/>
    <p:sldId id="284" r:id="rId15"/>
    <p:sldId id="279" r:id="rId16"/>
    <p:sldId id="288" r:id="rId17"/>
    <p:sldId id="292" r:id="rId18"/>
    <p:sldId id="277" r:id="rId19"/>
    <p:sldId id="293" r:id="rId20"/>
    <p:sldId id="286" r:id="rId21"/>
    <p:sldId id="287" r:id="rId22"/>
    <p:sldId id="278" r:id="rId23"/>
    <p:sldId id="290" r:id="rId24"/>
    <p:sldId id="285" r:id="rId25"/>
    <p:sldId id="257" r:id="rId26"/>
    <p:sldId id="272" r:id="rId2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rabek, Brooke R" initials="JR" lastIdx="4" clrIdx="0">
    <p:extLst>
      <p:ext uri="{19B8F6BF-5375-455C-9EA6-DF929625EA0E}">
        <p15:presenceInfo xmlns:p15="http://schemas.microsoft.com/office/powerpoint/2012/main" userId="S::jarabekb@fultonschools.org::8ea3a6dc-74d5-40ed-b56d-b3a1cc6fcb14" providerId="AD"/>
      </p:ext>
    </p:extLst>
  </p:cmAuthor>
  <p:cmAuthor id="2" name="Reilly, Cara M" initials="RM" lastIdx="1" clrIdx="1">
    <p:extLst>
      <p:ext uri="{19B8F6BF-5375-455C-9EA6-DF929625EA0E}">
        <p15:presenceInfo xmlns:p15="http://schemas.microsoft.com/office/powerpoint/2012/main" userId="S::reilly@fultonschools.org::a6faa84a-2e83-4860-b4a3-16a9342635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382BE2-CFDB-4EAC-B560-7AEC866427C4}"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DB680EAA-F672-4E53-A7AE-060C7CC1E573}">
      <dgm:prSet/>
      <dgm:spPr/>
      <dgm:t>
        <a:bodyPr/>
        <a:lstStyle/>
        <a:p>
          <a:r>
            <a:rPr lang="en-US" dirty="0"/>
            <a:t>Mature​.</a:t>
          </a:r>
        </a:p>
      </dgm:t>
    </dgm:pt>
    <dgm:pt modelId="{E44BB73C-E509-49A9-ADEA-756C2E9B4D2A}" type="parTrans" cxnId="{EE47FE43-D4ED-439C-8E5B-3A9AD26145F4}">
      <dgm:prSet/>
      <dgm:spPr/>
      <dgm:t>
        <a:bodyPr/>
        <a:lstStyle/>
        <a:p>
          <a:endParaRPr lang="en-US"/>
        </a:p>
      </dgm:t>
    </dgm:pt>
    <dgm:pt modelId="{B2F7EE96-0F45-430C-AD95-673EFF0F0338}" type="sibTrans" cxnId="{EE47FE43-D4ED-439C-8E5B-3A9AD26145F4}">
      <dgm:prSet/>
      <dgm:spPr/>
      <dgm:t>
        <a:bodyPr/>
        <a:lstStyle/>
        <a:p>
          <a:endParaRPr lang="en-US"/>
        </a:p>
      </dgm:t>
    </dgm:pt>
    <dgm:pt modelId="{8F2CDD9F-6ED3-4F8C-9E31-93B3EFBDF426}">
      <dgm:prSet/>
      <dgm:spPr/>
      <dgm:t>
        <a:bodyPr/>
        <a:lstStyle/>
        <a:p>
          <a:r>
            <a:rPr lang="en-US" dirty="0"/>
            <a:t>Provide transportation to arrive to school late or leave early</a:t>
          </a:r>
        </a:p>
      </dgm:t>
    </dgm:pt>
    <dgm:pt modelId="{5E68F250-ECFF-42EE-BDD5-0C9BBA2B0764}" type="parTrans" cxnId="{3B1D1DB3-20AC-4F24-A843-E23D3DA776E8}">
      <dgm:prSet/>
      <dgm:spPr/>
      <dgm:t>
        <a:bodyPr/>
        <a:lstStyle/>
        <a:p>
          <a:endParaRPr lang="en-US"/>
        </a:p>
      </dgm:t>
    </dgm:pt>
    <dgm:pt modelId="{6B4A1E6E-2463-421E-9AEF-3B597C731023}" type="sibTrans" cxnId="{3B1D1DB3-20AC-4F24-A843-E23D3DA776E8}">
      <dgm:prSet/>
      <dgm:spPr/>
      <dgm:t>
        <a:bodyPr/>
        <a:lstStyle/>
        <a:p>
          <a:endParaRPr lang="en-US"/>
        </a:p>
      </dgm:t>
    </dgm:pt>
    <dgm:pt modelId="{8B7FEA94-AC14-4D32-8493-4B34AC14E06F}">
      <dgm:prSet/>
      <dgm:spPr/>
      <dgm:t>
        <a:bodyPr/>
        <a:lstStyle/>
        <a:p>
          <a:r>
            <a:rPr lang="en-US"/>
            <a:t>Can communicate with adults independently without parent support​.</a:t>
          </a:r>
        </a:p>
      </dgm:t>
    </dgm:pt>
    <dgm:pt modelId="{F2208839-17F0-46BB-B42F-5EAE1EF76DE7}" type="parTrans" cxnId="{1DBD0508-B065-4385-AE04-022CA9FCD0B8}">
      <dgm:prSet/>
      <dgm:spPr/>
      <dgm:t>
        <a:bodyPr/>
        <a:lstStyle/>
        <a:p>
          <a:endParaRPr lang="en-US"/>
        </a:p>
      </dgm:t>
    </dgm:pt>
    <dgm:pt modelId="{190F4013-6FD3-4E89-9113-B466B54320FF}" type="sibTrans" cxnId="{1DBD0508-B065-4385-AE04-022CA9FCD0B8}">
      <dgm:prSet/>
      <dgm:spPr/>
      <dgm:t>
        <a:bodyPr/>
        <a:lstStyle/>
        <a:p>
          <a:endParaRPr lang="en-US"/>
        </a:p>
      </dgm:t>
    </dgm:pt>
    <dgm:pt modelId="{5E12CE93-E07C-4EFF-B75E-C4DE936B8D75}">
      <dgm:prSet/>
      <dgm:spPr/>
      <dgm:t>
        <a:bodyPr/>
        <a:lstStyle/>
        <a:p>
          <a:r>
            <a:rPr lang="en-US"/>
            <a:t>Can check email regularly and can manage two schedules (high school and college)​.</a:t>
          </a:r>
        </a:p>
      </dgm:t>
    </dgm:pt>
    <dgm:pt modelId="{997EB451-46FF-4D80-9257-4D00D23FEF34}" type="parTrans" cxnId="{3E95C6E7-F207-46DE-B42B-80C51E0707F5}">
      <dgm:prSet/>
      <dgm:spPr/>
      <dgm:t>
        <a:bodyPr/>
        <a:lstStyle/>
        <a:p>
          <a:endParaRPr lang="en-US"/>
        </a:p>
      </dgm:t>
    </dgm:pt>
    <dgm:pt modelId="{85D1D072-96A7-4B3D-BEB7-F455D2A955C7}" type="sibTrans" cxnId="{3E95C6E7-F207-46DE-B42B-80C51E0707F5}">
      <dgm:prSet/>
      <dgm:spPr/>
      <dgm:t>
        <a:bodyPr/>
        <a:lstStyle/>
        <a:p>
          <a:endParaRPr lang="en-US"/>
        </a:p>
      </dgm:t>
    </dgm:pt>
    <dgm:pt modelId="{9A1934F0-CEB8-4323-804E-F6B4D6DAD6FF}">
      <dgm:prSet/>
      <dgm:spPr/>
      <dgm:t>
        <a:bodyPr/>
        <a:lstStyle/>
        <a:p>
          <a:r>
            <a:rPr lang="en-US" dirty="0"/>
            <a:t>Has a plan for DE coursework fitting into 4-year plan​.</a:t>
          </a:r>
        </a:p>
      </dgm:t>
    </dgm:pt>
    <dgm:pt modelId="{36847411-6F19-4A53-9C13-90D7155078EC}" type="parTrans" cxnId="{8449137B-985D-490C-9307-284C88F0489C}">
      <dgm:prSet/>
      <dgm:spPr/>
      <dgm:t>
        <a:bodyPr/>
        <a:lstStyle/>
        <a:p>
          <a:endParaRPr lang="en-US"/>
        </a:p>
      </dgm:t>
    </dgm:pt>
    <dgm:pt modelId="{90BD2AF3-4DB4-47B1-B967-AA33E05E3C88}" type="sibTrans" cxnId="{8449137B-985D-490C-9307-284C88F0489C}">
      <dgm:prSet/>
      <dgm:spPr/>
      <dgm:t>
        <a:bodyPr/>
        <a:lstStyle/>
        <a:p>
          <a:endParaRPr lang="en-US"/>
        </a:p>
      </dgm:t>
    </dgm:pt>
    <dgm:pt modelId="{A719540F-0633-43D2-9254-BFAC20A54388}">
      <dgm:prSet/>
      <dgm:spPr/>
      <dgm:t>
        <a:bodyPr/>
        <a:lstStyle/>
        <a:p>
          <a:r>
            <a:rPr lang="en-US" dirty="0"/>
            <a:t>Meets deadlines successfully​</a:t>
          </a:r>
        </a:p>
      </dgm:t>
    </dgm:pt>
    <dgm:pt modelId="{91390F4F-9091-4D45-B68D-A47F080215A7}" type="parTrans" cxnId="{D252E72E-6FFD-43FE-A561-1FBAC4D97AD9}">
      <dgm:prSet/>
      <dgm:spPr/>
      <dgm:t>
        <a:bodyPr/>
        <a:lstStyle/>
        <a:p>
          <a:endParaRPr lang="en-US"/>
        </a:p>
      </dgm:t>
    </dgm:pt>
    <dgm:pt modelId="{74E7BF33-7B03-4098-8736-C2C170783D70}" type="sibTrans" cxnId="{D252E72E-6FFD-43FE-A561-1FBAC4D97AD9}">
      <dgm:prSet/>
      <dgm:spPr/>
      <dgm:t>
        <a:bodyPr/>
        <a:lstStyle/>
        <a:p>
          <a:endParaRPr lang="en-US"/>
        </a:p>
      </dgm:t>
    </dgm:pt>
    <dgm:pt modelId="{6EFB285B-1112-48A8-88DB-A4BBAE285A34}">
      <dgm:prSet/>
      <dgm:spPr/>
      <dgm:t>
        <a:bodyPr/>
        <a:lstStyle/>
        <a:p>
          <a:r>
            <a:rPr lang="en-US" dirty="0"/>
            <a:t>On track for graduation​.</a:t>
          </a:r>
        </a:p>
      </dgm:t>
    </dgm:pt>
    <dgm:pt modelId="{E5CF2568-3BF7-4D61-A386-BF73634E3B5E}" type="parTrans" cxnId="{09A4CB8A-79BB-435D-B36B-7A547CD29DCC}">
      <dgm:prSet/>
      <dgm:spPr/>
      <dgm:t>
        <a:bodyPr/>
        <a:lstStyle/>
        <a:p>
          <a:endParaRPr lang="en-US"/>
        </a:p>
      </dgm:t>
    </dgm:pt>
    <dgm:pt modelId="{7DB27291-1517-493E-BF2E-20A4CA8DCAD7}" type="sibTrans" cxnId="{09A4CB8A-79BB-435D-B36B-7A547CD29DCC}">
      <dgm:prSet/>
      <dgm:spPr/>
      <dgm:t>
        <a:bodyPr/>
        <a:lstStyle/>
        <a:p>
          <a:endParaRPr lang="en-US"/>
        </a:p>
      </dgm:t>
    </dgm:pt>
    <dgm:pt modelId="{E14123DA-1873-42B6-97AA-4DBE343A8C5D}" type="pres">
      <dgm:prSet presAssocID="{23382BE2-CFDB-4EAC-B560-7AEC866427C4}" presName="diagram" presStyleCnt="0">
        <dgm:presLayoutVars>
          <dgm:dir/>
          <dgm:resizeHandles val="exact"/>
        </dgm:presLayoutVars>
      </dgm:prSet>
      <dgm:spPr/>
    </dgm:pt>
    <dgm:pt modelId="{8F8A01F0-D278-4996-B8B3-FE5175168A12}" type="pres">
      <dgm:prSet presAssocID="{DB680EAA-F672-4E53-A7AE-060C7CC1E573}" presName="node" presStyleLbl="node1" presStyleIdx="0" presStyleCnt="7">
        <dgm:presLayoutVars>
          <dgm:bulletEnabled val="1"/>
        </dgm:presLayoutVars>
      </dgm:prSet>
      <dgm:spPr/>
    </dgm:pt>
    <dgm:pt modelId="{C97C0BF7-CF04-4950-870C-988CC48D6F4C}" type="pres">
      <dgm:prSet presAssocID="{B2F7EE96-0F45-430C-AD95-673EFF0F0338}" presName="sibTrans" presStyleCnt="0"/>
      <dgm:spPr/>
    </dgm:pt>
    <dgm:pt modelId="{48EFABC9-3CD2-49AC-8E83-D3703E6EEFF5}" type="pres">
      <dgm:prSet presAssocID="{8F2CDD9F-6ED3-4F8C-9E31-93B3EFBDF426}" presName="node" presStyleLbl="node1" presStyleIdx="1" presStyleCnt="7">
        <dgm:presLayoutVars>
          <dgm:bulletEnabled val="1"/>
        </dgm:presLayoutVars>
      </dgm:prSet>
      <dgm:spPr/>
    </dgm:pt>
    <dgm:pt modelId="{E105F9C4-5CA5-4380-85E6-4610F22B2ABE}" type="pres">
      <dgm:prSet presAssocID="{6B4A1E6E-2463-421E-9AEF-3B597C731023}" presName="sibTrans" presStyleCnt="0"/>
      <dgm:spPr/>
    </dgm:pt>
    <dgm:pt modelId="{49D2AE4F-A80C-4459-9BC5-CB4116076CB9}" type="pres">
      <dgm:prSet presAssocID="{8B7FEA94-AC14-4D32-8493-4B34AC14E06F}" presName="node" presStyleLbl="node1" presStyleIdx="2" presStyleCnt="7">
        <dgm:presLayoutVars>
          <dgm:bulletEnabled val="1"/>
        </dgm:presLayoutVars>
      </dgm:prSet>
      <dgm:spPr/>
    </dgm:pt>
    <dgm:pt modelId="{EA602C38-60D7-4AB0-9EC2-04879596F675}" type="pres">
      <dgm:prSet presAssocID="{190F4013-6FD3-4E89-9113-B466B54320FF}" presName="sibTrans" presStyleCnt="0"/>
      <dgm:spPr/>
    </dgm:pt>
    <dgm:pt modelId="{38A4E688-C734-4961-AAD8-E5014D3052B5}" type="pres">
      <dgm:prSet presAssocID="{5E12CE93-E07C-4EFF-B75E-C4DE936B8D75}" presName="node" presStyleLbl="node1" presStyleIdx="3" presStyleCnt="7">
        <dgm:presLayoutVars>
          <dgm:bulletEnabled val="1"/>
        </dgm:presLayoutVars>
      </dgm:prSet>
      <dgm:spPr/>
    </dgm:pt>
    <dgm:pt modelId="{8C666B43-5A29-4F2F-A28C-ED6E3C08E70D}" type="pres">
      <dgm:prSet presAssocID="{85D1D072-96A7-4B3D-BEB7-F455D2A955C7}" presName="sibTrans" presStyleCnt="0"/>
      <dgm:spPr/>
    </dgm:pt>
    <dgm:pt modelId="{6B3A9193-A66D-4EDE-B443-C52467500B08}" type="pres">
      <dgm:prSet presAssocID="{9A1934F0-CEB8-4323-804E-F6B4D6DAD6FF}" presName="node" presStyleLbl="node1" presStyleIdx="4" presStyleCnt="7">
        <dgm:presLayoutVars>
          <dgm:bulletEnabled val="1"/>
        </dgm:presLayoutVars>
      </dgm:prSet>
      <dgm:spPr/>
    </dgm:pt>
    <dgm:pt modelId="{BA25BDD5-D7E1-422C-BD0A-8BB6AE842D0F}" type="pres">
      <dgm:prSet presAssocID="{90BD2AF3-4DB4-47B1-B967-AA33E05E3C88}" presName="sibTrans" presStyleCnt="0"/>
      <dgm:spPr/>
    </dgm:pt>
    <dgm:pt modelId="{61FE7C52-C562-4EE2-8F23-D6EAAF1B16F9}" type="pres">
      <dgm:prSet presAssocID="{A719540F-0633-43D2-9254-BFAC20A54388}" presName="node" presStyleLbl="node1" presStyleIdx="5" presStyleCnt="7">
        <dgm:presLayoutVars>
          <dgm:bulletEnabled val="1"/>
        </dgm:presLayoutVars>
      </dgm:prSet>
      <dgm:spPr/>
    </dgm:pt>
    <dgm:pt modelId="{7870B3F9-FF4D-466D-A369-BCE528A1E957}" type="pres">
      <dgm:prSet presAssocID="{74E7BF33-7B03-4098-8736-C2C170783D70}" presName="sibTrans" presStyleCnt="0"/>
      <dgm:spPr/>
    </dgm:pt>
    <dgm:pt modelId="{15B22C81-A66B-4449-8C4C-0CF3ED652334}" type="pres">
      <dgm:prSet presAssocID="{6EFB285B-1112-48A8-88DB-A4BBAE285A34}" presName="node" presStyleLbl="node1" presStyleIdx="6" presStyleCnt="7">
        <dgm:presLayoutVars>
          <dgm:bulletEnabled val="1"/>
        </dgm:presLayoutVars>
      </dgm:prSet>
      <dgm:spPr/>
    </dgm:pt>
  </dgm:ptLst>
  <dgm:cxnLst>
    <dgm:cxn modelId="{1DBD0508-B065-4385-AE04-022CA9FCD0B8}" srcId="{23382BE2-CFDB-4EAC-B560-7AEC866427C4}" destId="{8B7FEA94-AC14-4D32-8493-4B34AC14E06F}" srcOrd="2" destOrd="0" parTransId="{F2208839-17F0-46BB-B42F-5EAE1EF76DE7}" sibTransId="{190F4013-6FD3-4E89-9113-B466B54320FF}"/>
    <dgm:cxn modelId="{843ABB11-1987-45A3-B189-3CEE1FAEBBC6}" type="presOf" srcId="{A719540F-0633-43D2-9254-BFAC20A54388}" destId="{61FE7C52-C562-4EE2-8F23-D6EAAF1B16F9}" srcOrd="0" destOrd="0" presId="urn:microsoft.com/office/officeart/2005/8/layout/default"/>
    <dgm:cxn modelId="{0AE2FD26-5347-4ED0-A94F-03E7C3753F00}" type="presOf" srcId="{5E12CE93-E07C-4EFF-B75E-C4DE936B8D75}" destId="{38A4E688-C734-4961-AAD8-E5014D3052B5}" srcOrd="0" destOrd="0" presId="urn:microsoft.com/office/officeart/2005/8/layout/default"/>
    <dgm:cxn modelId="{D252E72E-6FFD-43FE-A561-1FBAC4D97AD9}" srcId="{23382BE2-CFDB-4EAC-B560-7AEC866427C4}" destId="{A719540F-0633-43D2-9254-BFAC20A54388}" srcOrd="5" destOrd="0" parTransId="{91390F4F-9091-4D45-B68D-A47F080215A7}" sibTransId="{74E7BF33-7B03-4098-8736-C2C170783D70}"/>
    <dgm:cxn modelId="{8D6AA232-DF2A-4DBA-949D-C4B54128D712}" type="presOf" srcId="{23382BE2-CFDB-4EAC-B560-7AEC866427C4}" destId="{E14123DA-1873-42B6-97AA-4DBE343A8C5D}" srcOrd="0" destOrd="0" presId="urn:microsoft.com/office/officeart/2005/8/layout/default"/>
    <dgm:cxn modelId="{20848233-93EB-4D5C-8A8C-F05636D2F776}" type="presOf" srcId="{DB680EAA-F672-4E53-A7AE-060C7CC1E573}" destId="{8F8A01F0-D278-4996-B8B3-FE5175168A12}" srcOrd="0" destOrd="0" presId="urn:microsoft.com/office/officeart/2005/8/layout/default"/>
    <dgm:cxn modelId="{420FF042-D267-410F-AEC8-1B1AB544DA7C}" type="presOf" srcId="{9A1934F0-CEB8-4323-804E-F6B4D6DAD6FF}" destId="{6B3A9193-A66D-4EDE-B443-C52467500B08}" srcOrd="0" destOrd="0" presId="urn:microsoft.com/office/officeart/2005/8/layout/default"/>
    <dgm:cxn modelId="{EE47FE43-D4ED-439C-8E5B-3A9AD26145F4}" srcId="{23382BE2-CFDB-4EAC-B560-7AEC866427C4}" destId="{DB680EAA-F672-4E53-A7AE-060C7CC1E573}" srcOrd="0" destOrd="0" parTransId="{E44BB73C-E509-49A9-ADEA-756C2E9B4D2A}" sibTransId="{B2F7EE96-0F45-430C-AD95-673EFF0F0338}"/>
    <dgm:cxn modelId="{8449137B-985D-490C-9307-284C88F0489C}" srcId="{23382BE2-CFDB-4EAC-B560-7AEC866427C4}" destId="{9A1934F0-CEB8-4323-804E-F6B4D6DAD6FF}" srcOrd="4" destOrd="0" parTransId="{36847411-6F19-4A53-9C13-90D7155078EC}" sibTransId="{90BD2AF3-4DB4-47B1-B967-AA33E05E3C88}"/>
    <dgm:cxn modelId="{09A4CB8A-79BB-435D-B36B-7A547CD29DCC}" srcId="{23382BE2-CFDB-4EAC-B560-7AEC866427C4}" destId="{6EFB285B-1112-48A8-88DB-A4BBAE285A34}" srcOrd="6" destOrd="0" parTransId="{E5CF2568-3BF7-4D61-A386-BF73634E3B5E}" sibTransId="{7DB27291-1517-493E-BF2E-20A4CA8DCAD7}"/>
    <dgm:cxn modelId="{87FE97A8-4850-427D-BDEF-078B0D4E6ADF}" type="presOf" srcId="{8B7FEA94-AC14-4D32-8493-4B34AC14E06F}" destId="{49D2AE4F-A80C-4459-9BC5-CB4116076CB9}" srcOrd="0" destOrd="0" presId="urn:microsoft.com/office/officeart/2005/8/layout/default"/>
    <dgm:cxn modelId="{3B1D1DB3-20AC-4F24-A843-E23D3DA776E8}" srcId="{23382BE2-CFDB-4EAC-B560-7AEC866427C4}" destId="{8F2CDD9F-6ED3-4F8C-9E31-93B3EFBDF426}" srcOrd="1" destOrd="0" parTransId="{5E68F250-ECFF-42EE-BDD5-0C9BBA2B0764}" sibTransId="{6B4A1E6E-2463-421E-9AEF-3B597C731023}"/>
    <dgm:cxn modelId="{D3F0F7C4-5899-4F37-845C-3F34BED21116}" type="presOf" srcId="{6EFB285B-1112-48A8-88DB-A4BBAE285A34}" destId="{15B22C81-A66B-4449-8C4C-0CF3ED652334}" srcOrd="0" destOrd="0" presId="urn:microsoft.com/office/officeart/2005/8/layout/default"/>
    <dgm:cxn modelId="{3E95C6E7-F207-46DE-B42B-80C51E0707F5}" srcId="{23382BE2-CFDB-4EAC-B560-7AEC866427C4}" destId="{5E12CE93-E07C-4EFF-B75E-C4DE936B8D75}" srcOrd="3" destOrd="0" parTransId="{997EB451-46FF-4D80-9257-4D00D23FEF34}" sibTransId="{85D1D072-96A7-4B3D-BEB7-F455D2A955C7}"/>
    <dgm:cxn modelId="{39B900FA-FDD3-48F4-ADE4-C3240012B18B}" type="presOf" srcId="{8F2CDD9F-6ED3-4F8C-9E31-93B3EFBDF426}" destId="{48EFABC9-3CD2-49AC-8E83-D3703E6EEFF5}" srcOrd="0" destOrd="0" presId="urn:microsoft.com/office/officeart/2005/8/layout/default"/>
    <dgm:cxn modelId="{B6C0B380-DB9F-456F-86DF-00D26B4354AB}" type="presParOf" srcId="{E14123DA-1873-42B6-97AA-4DBE343A8C5D}" destId="{8F8A01F0-D278-4996-B8B3-FE5175168A12}" srcOrd="0" destOrd="0" presId="urn:microsoft.com/office/officeart/2005/8/layout/default"/>
    <dgm:cxn modelId="{27B79347-8414-407D-8BA7-78844F7521C3}" type="presParOf" srcId="{E14123DA-1873-42B6-97AA-4DBE343A8C5D}" destId="{C97C0BF7-CF04-4950-870C-988CC48D6F4C}" srcOrd="1" destOrd="0" presId="urn:microsoft.com/office/officeart/2005/8/layout/default"/>
    <dgm:cxn modelId="{5EFA7FBF-1B4B-42EF-956D-7EBB8BE686AD}" type="presParOf" srcId="{E14123DA-1873-42B6-97AA-4DBE343A8C5D}" destId="{48EFABC9-3CD2-49AC-8E83-D3703E6EEFF5}" srcOrd="2" destOrd="0" presId="urn:microsoft.com/office/officeart/2005/8/layout/default"/>
    <dgm:cxn modelId="{9A821F38-90ED-4708-9BD8-5F03C29913C8}" type="presParOf" srcId="{E14123DA-1873-42B6-97AA-4DBE343A8C5D}" destId="{E105F9C4-5CA5-4380-85E6-4610F22B2ABE}" srcOrd="3" destOrd="0" presId="urn:microsoft.com/office/officeart/2005/8/layout/default"/>
    <dgm:cxn modelId="{BAADE49A-0C41-496B-B436-1A87462ECD2A}" type="presParOf" srcId="{E14123DA-1873-42B6-97AA-4DBE343A8C5D}" destId="{49D2AE4F-A80C-4459-9BC5-CB4116076CB9}" srcOrd="4" destOrd="0" presId="urn:microsoft.com/office/officeart/2005/8/layout/default"/>
    <dgm:cxn modelId="{E62AAB46-9F9B-4E2F-94DD-5D7FEEDC01FC}" type="presParOf" srcId="{E14123DA-1873-42B6-97AA-4DBE343A8C5D}" destId="{EA602C38-60D7-4AB0-9EC2-04879596F675}" srcOrd="5" destOrd="0" presId="urn:microsoft.com/office/officeart/2005/8/layout/default"/>
    <dgm:cxn modelId="{2A514056-C399-4546-801B-1787EC8AEB50}" type="presParOf" srcId="{E14123DA-1873-42B6-97AA-4DBE343A8C5D}" destId="{38A4E688-C734-4961-AAD8-E5014D3052B5}" srcOrd="6" destOrd="0" presId="urn:microsoft.com/office/officeart/2005/8/layout/default"/>
    <dgm:cxn modelId="{064B6DF6-29E2-48F2-96E4-DE2B8AA94899}" type="presParOf" srcId="{E14123DA-1873-42B6-97AA-4DBE343A8C5D}" destId="{8C666B43-5A29-4F2F-A28C-ED6E3C08E70D}" srcOrd="7" destOrd="0" presId="urn:microsoft.com/office/officeart/2005/8/layout/default"/>
    <dgm:cxn modelId="{5CA21EA8-1817-4A4A-BD83-DEFAFE5958CE}" type="presParOf" srcId="{E14123DA-1873-42B6-97AA-4DBE343A8C5D}" destId="{6B3A9193-A66D-4EDE-B443-C52467500B08}" srcOrd="8" destOrd="0" presId="urn:microsoft.com/office/officeart/2005/8/layout/default"/>
    <dgm:cxn modelId="{E03ED972-3E85-4FD9-A873-27966FCD8109}" type="presParOf" srcId="{E14123DA-1873-42B6-97AA-4DBE343A8C5D}" destId="{BA25BDD5-D7E1-422C-BD0A-8BB6AE842D0F}" srcOrd="9" destOrd="0" presId="urn:microsoft.com/office/officeart/2005/8/layout/default"/>
    <dgm:cxn modelId="{3529D151-D67D-48AB-A42B-1D9F5FDD4726}" type="presParOf" srcId="{E14123DA-1873-42B6-97AA-4DBE343A8C5D}" destId="{61FE7C52-C562-4EE2-8F23-D6EAAF1B16F9}" srcOrd="10" destOrd="0" presId="urn:microsoft.com/office/officeart/2005/8/layout/default"/>
    <dgm:cxn modelId="{AB5B5CE5-FCBC-4F40-866B-D806D03CC3D4}" type="presParOf" srcId="{E14123DA-1873-42B6-97AA-4DBE343A8C5D}" destId="{7870B3F9-FF4D-466D-A369-BCE528A1E957}" srcOrd="11" destOrd="0" presId="urn:microsoft.com/office/officeart/2005/8/layout/default"/>
    <dgm:cxn modelId="{A14A119E-0AA5-40E3-B5D2-7E12E19BA4A6}" type="presParOf" srcId="{E14123DA-1873-42B6-97AA-4DBE343A8C5D}" destId="{15B22C81-A66B-4449-8C4C-0CF3ED652334}"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A01F0-D278-4996-B8B3-FE5175168A12}">
      <dsp:nvSpPr>
        <dsp:cNvPr id="0" name=""/>
        <dsp:cNvSpPr/>
      </dsp:nvSpPr>
      <dsp:spPr>
        <a:xfrm>
          <a:off x="48170" y="660"/>
          <a:ext cx="2210431" cy="132625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Mature​.</a:t>
          </a:r>
        </a:p>
      </dsp:txBody>
      <dsp:txXfrm>
        <a:off x="48170" y="660"/>
        <a:ext cx="2210431" cy="1326259"/>
      </dsp:txXfrm>
    </dsp:sp>
    <dsp:sp modelId="{48EFABC9-3CD2-49AC-8E83-D3703E6EEFF5}">
      <dsp:nvSpPr>
        <dsp:cNvPr id="0" name=""/>
        <dsp:cNvSpPr/>
      </dsp:nvSpPr>
      <dsp:spPr>
        <a:xfrm>
          <a:off x="2479645" y="660"/>
          <a:ext cx="2210431" cy="1326259"/>
        </a:xfrm>
        <a:prstGeom prst="rect">
          <a:avLst/>
        </a:prstGeom>
        <a:solidFill>
          <a:schemeClr val="accent2">
            <a:hueOff val="560526"/>
            <a:satOff val="-595"/>
            <a:lumOff val="45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Provide transportation to arrive to school late or leave early</a:t>
          </a:r>
        </a:p>
      </dsp:txBody>
      <dsp:txXfrm>
        <a:off x="2479645" y="660"/>
        <a:ext cx="2210431" cy="1326259"/>
      </dsp:txXfrm>
    </dsp:sp>
    <dsp:sp modelId="{49D2AE4F-A80C-4459-9BC5-CB4116076CB9}">
      <dsp:nvSpPr>
        <dsp:cNvPr id="0" name=""/>
        <dsp:cNvSpPr/>
      </dsp:nvSpPr>
      <dsp:spPr>
        <a:xfrm>
          <a:off x="4911120" y="660"/>
          <a:ext cx="2210431" cy="1326259"/>
        </a:xfrm>
        <a:prstGeom prst="rect">
          <a:avLst/>
        </a:prstGeom>
        <a:solidFill>
          <a:schemeClr val="accent2">
            <a:hueOff val="1121052"/>
            <a:satOff val="-1191"/>
            <a:lumOff val="91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Can communicate with adults independently without parent support​.</a:t>
          </a:r>
        </a:p>
      </dsp:txBody>
      <dsp:txXfrm>
        <a:off x="4911120" y="660"/>
        <a:ext cx="2210431" cy="1326259"/>
      </dsp:txXfrm>
    </dsp:sp>
    <dsp:sp modelId="{38A4E688-C734-4961-AAD8-E5014D3052B5}">
      <dsp:nvSpPr>
        <dsp:cNvPr id="0" name=""/>
        <dsp:cNvSpPr/>
      </dsp:nvSpPr>
      <dsp:spPr>
        <a:xfrm>
          <a:off x="7342595" y="660"/>
          <a:ext cx="2210431" cy="1326259"/>
        </a:xfrm>
        <a:prstGeom prst="rect">
          <a:avLst/>
        </a:prstGeom>
        <a:solidFill>
          <a:schemeClr val="accent2">
            <a:hueOff val="1681577"/>
            <a:satOff val="-1786"/>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Can check email regularly and can manage two schedules (high school and college)​.</a:t>
          </a:r>
        </a:p>
      </dsp:txBody>
      <dsp:txXfrm>
        <a:off x="7342595" y="660"/>
        <a:ext cx="2210431" cy="1326259"/>
      </dsp:txXfrm>
    </dsp:sp>
    <dsp:sp modelId="{6B3A9193-A66D-4EDE-B443-C52467500B08}">
      <dsp:nvSpPr>
        <dsp:cNvPr id="0" name=""/>
        <dsp:cNvSpPr/>
      </dsp:nvSpPr>
      <dsp:spPr>
        <a:xfrm>
          <a:off x="1263907" y="1547963"/>
          <a:ext cx="2210431" cy="1326259"/>
        </a:xfrm>
        <a:prstGeom prst="rect">
          <a:avLst/>
        </a:prstGeom>
        <a:solidFill>
          <a:schemeClr val="accent2">
            <a:hueOff val="2242103"/>
            <a:satOff val="-2381"/>
            <a:lumOff val="18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Has a plan for DE coursework fitting into 4-year plan​.</a:t>
          </a:r>
        </a:p>
      </dsp:txBody>
      <dsp:txXfrm>
        <a:off x="1263907" y="1547963"/>
        <a:ext cx="2210431" cy="1326259"/>
      </dsp:txXfrm>
    </dsp:sp>
    <dsp:sp modelId="{61FE7C52-C562-4EE2-8F23-D6EAAF1B16F9}">
      <dsp:nvSpPr>
        <dsp:cNvPr id="0" name=""/>
        <dsp:cNvSpPr/>
      </dsp:nvSpPr>
      <dsp:spPr>
        <a:xfrm>
          <a:off x="3695382" y="1547963"/>
          <a:ext cx="2210431" cy="1326259"/>
        </a:xfrm>
        <a:prstGeom prst="rect">
          <a:avLst/>
        </a:prstGeom>
        <a:solidFill>
          <a:schemeClr val="accent2">
            <a:hueOff val="2802629"/>
            <a:satOff val="-2977"/>
            <a:lumOff val="228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Meets deadlines successfully​</a:t>
          </a:r>
        </a:p>
      </dsp:txBody>
      <dsp:txXfrm>
        <a:off x="3695382" y="1547963"/>
        <a:ext cx="2210431" cy="1326259"/>
      </dsp:txXfrm>
    </dsp:sp>
    <dsp:sp modelId="{15B22C81-A66B-4449-8C4C-0CF3ED652334}">
      <dsp:nvSpPr>
        <dsp:cNvPr id="0" name=""/>
        <dsp:cNvSpPr/>
      </dsp:nvSpPr>
      <dsp:spPr>
        <a:xfrm>
          <a:off x="6126857" y="1547963"/>
          <a:ext cx="2210431" cy="1326259"/>
        </a:xfrm>
        <a:prstGeom prst="rect">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On track for graduation​.</a:t>
          </a:r>
        </a:p>
      </dsp:txBody>
      <dsp:txXfrm>
        <a:off x="6126857" y="1547963"/>
        <a:ext cx="2210431" cy="132625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D48D679-27AD-440D-A925-77C644794059}" type="datetimeFigureOut">
              <a:rPr lang="en-US" smtClean="0"/>
              <a:t>2/9/2024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BC98657-06DE-4406-BD2B-585CD653D762}" type="slidenum">
              <a:rPr lang="en-US" smtClean="0"/>
              <a:t>‹#›</a:t>
            </a:fld>
            <a:endParaRPr lang="en-US"/>
          </a:p>
        </p:txBody>
      </p:sp>
    </p:spTree>
    <p:extLst>
      <p:ext uri="{BB962C8B-B14F-4D97-AF65-F5344CB8AC3E}">
        <p14:creationId xmlns:p14="http://schemas.microsoft.com/office/powerpoint/2010/main" val="149643862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2/9/2024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660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14890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244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5555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449684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9568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2711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1933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8530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4065D-F351-4B03-BD91-D8A6B8D4B362}" type="slidenum">
              <a:rPr lang="en-US" smtClean="0"/>
              <a:t>‹#›</a:t>
            </a:fld>
            <a:endParaRPr lang="en-US"/>
          </a:p>
        </p:txBody>
      </p:sp>
    </p:spTree>
    <p:extLst>
      <p:ext uri="{BB962C8B-B14F-4D97-AF65-F5344CB8AC3E}">
        <p14:creationId xmlns:p14="http://schemas.microsoft.com/office/powerpoint/2010/main" val="979927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5812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a:p>
        </p:txBody>
      </p:sp>
    </p:spTree>
    <p:extLst>
      <p:ext uri="{BB962C8B-B14F-4D97-AF65-F5344CB8AC3E}">
        <p14:creationId xmlns:p14="http://schemas.microsoft.com/office/powerpoint/2010/main" val="4191327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3416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3862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79321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9479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303086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2/9/2024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23862261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northviewcounseling.com/_files/ugd/947913_4ebdd5fb64d04b1f98ae9d7e692ecc72.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gafutures.org/checs/dualenrollment/DECourseDirectory" TargetMode="External"/><Relationship Id="rId2" Type="http://schemas.openxmlformats.org/officeDocument/2006/relationships/hyperlink" Target="https://www.gafutures.org/media/188152/dual-enrollment-eligible-psi-list.pdf" TargetMode="External"/><Relationship Id="rId1" Type="http://schemas.openxmlformats.org/officeDocument/2006/relationships/slideLayout" Target="../slideLayouts/slideLayout2.xml"/><Relationship Id="rId5" Type="http://schemas.openxmlformats.org/officeDocument/2006/relationships/hyperlink" Target="http://www.act.org/" TargetMode="External"/><Relationship Id="rId4" Type="http://schemas.openxmlformats.org/officeDocument/2006/relationships/hyperlink" Target="http://www.collegeboard.org/"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gafutures.org/hope-state-aid-programs/scholarships-grants/dual-enrollment/de-parent-agreement/" TargetMode="External"/><Relationship Id="rId2" Type="http://schemas.openxmlformats.org/officeDocument/2006/relationships/hyperlink" Target="https://www.gafutures.org/hope-state-aid-programs/scholarships-grants/dual-enrollment/application-procedure-and-deadlin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gafutures.org/hope-state-aid-programs/scholarships-grants/dual-enrollment/application-procedure-and-deadline/"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aufirst@auburn.edu" TargetMode="External"/><Relationship Id="rId2" Type="http://schemas.openxmlformats.org/officeDocument/2006/relationships/hyperlink" Target="mailto:lmiles@gwinnetttech.edu" TargetMode="Externa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8" Type="http://schemas.openxmlformats.org/officeDocument/2006/relationships/hyperlink" Target="https://www.usg.edu/assets/student_affairs/documents/Staying_on_Course.pdf&#8203;" TargetMode="External"/><Relationship Id="rId3" Type="http://schemas.openxmlformats.org/officeDocument/2006/relationships/hyperlink" Target="https://nam11.safelinks.protection.outlook.com/?url=http%3A%2F%2Faub.ie%2Fauburnfirst&amp;data=05%7C01%7CDunnC1%40fultonschools.org%7C7d09b76ee4474dd1ed5108daf2a80c60%7C0cdcb19881694b70ba9fda7e3ba700c2%7C1%7C0%7C638089101016681015%7CUnknown%7CTWFpbGZsb3d8eyJWIjoiMC4wLjAwMDAiLCJQIjoiV2luMzIiLCJBTiI6Ik1haWwiLCJXVCI6Mn0%3D%7C3000%7C%7C%7C&amp;sdata=N42Z0WObPkuhfpMiYtgIbGHe7ux70FtvXPM5v%2BKraU8%3D&amp;reserved=0" TargetMode="External"/><Relationship Id="rId7" Type="http://schemas.openxmlformats.org/officeDocument/2006/relationships/hyperlink" Target="https://www.usg.edu/student_affairs/prospective_students/opportunities" TargetMode="External"/><Relationship Id="rId2" Type="http://schemas.openxmlformats.org/officeDocument/2006/relationships/hyperlink" Target="https://www.northviewcounseling.com/mowr" TargetMode="External"/><Relationship Id="rId1" Type="http://schemas.openxmlformats.org/officeDocument/2006/relationships/slideLayout" Target="../slideLayouts/slideLayout2.xml"/><Relationship Id="rId6" Type="http://schemas.openxmlformats.org/officeDocument/2006/relationships/hyperlink" Target="http://www.gadoe.org/Curriculum-Instruction-and-Assessment/CTAE/Pages/Transition-Career-Partnerships.aspx" TargetMode="External"/><Relationship Id="rId5" Type="http://schemas.openxmlformats.org/officeDocument/2006/relationships/hyperlink" Target="http://&#160;https:/www.gafutures.org/hope-state-aid-programs/scholarships-grants/dual-enrollment/" TargetMode="External"/><Relationship Id="rId4" Type="http://schemas.openxmlformats.org/officeDocument/2006/relationships/hyperlink" Target="https://fultonga.scriborder.com/applicationCurren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Dual Enrollment</a:t>
            </a:r>
          </a:p>
        </p:txBody>
      </p:sp>
      <p:sp>
        <p:nvSpPr>
          <p:cNvPr id="3" name="Subtitle 2"/>
          <p:cNvSpPr>
            <a:spLocks noGrp="1"/>
          </p:cNvSpPr>
          <p:nvPr>
            <p:ph type="subTitle" idx="1"/>
          </p:nvPr>
        </p:nvSpPr>
        <p:spPr/>
        <p:txBody>
          <a:bodyPr>
            <a:normAutofit lnSpcReduction="10000"/>
          </a:bodyPr>
          <a:lstStyle/>
          <a:p>
            <a:endParaRPr lang="en-US" dirty="0"/>
          </a:p>
          <a:p>
            <a:r>
              <a:rPr lang="en-US" dirty="0"/>
              <a:t>Northview High School</a:t>
            </a:r>
          </a:p>
          <a:p>
            <a:r>
              <a:rPr lang="en-US" dirty="0"/>
              <a:t>2024-2025 School Year</a:t>
            </a:r>
          </a:p>
          <a:p>
            <a:endParaRPr lang="en-US" dirty="0"/>
          </a:p>
          <a:p>
            <a:endParaRPr lang="en-US" dirty="0"/>
          </a:p>
        </p:txBody>
      </p:sp>
    </p:spTree>
    <p:extLst>
      <p:ext uri="{BB962C8B-B14F-4D97-AF65-F5344CB8AC3E}">
        <p14:creationId xmlns:p14="http://schemas.microsoft.com/office/powerpoint/2010/main" val="886704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The Process</a:t>
            </a:r>
          </a:p>
        </p:txBody>
      </p:sp>
      <p:sp>
        <p:nvSpPr>
          <p:cNvPr id="8" name="Content Placeholder 7"/>
          <p:cNvSpPr>
            <a:spLocks noGrp="1"/>
          </p:cNvSpPr>
          <p:nvPr>
            <p:ph idx="1"/>
          </p:nvPr>
        </p:nvSpPr>
        <p:spPr>
          <a:xfrm>
            <a:off x="1176525" y="2497672"/>
            <a:ext cx="9720073" cy="4023360"/>
          </a:xfrm>
        </p:spPr>
        <p:txBody>
          <a:bodyPr vert="horz" lIns="45720" tIns="45720" rIns="45720" bIns="45720" rtlCol="0" anchor="t">
            <a:normAutofit/>
          </a:bodyPr>
          <a:lstStyle/>
          <a:p>
            <a:pPr marL="0" indent="0">
              <a:buNone/>
            </a:pPr>
            <a:r>
              <a:rPr lang="en-US" sz="2400" b="1" i="1" u="sng" dirty="0">
                <a:solidFill>
                  <a:srgbClr val="FF0000"/>
                </a:solidFill>
              </a:rPr>
              <a:t>ALL</a:t>
            </a:r>
            <a:r>
              <a:rPr lang="en-US" sz="2400" dirty="0"/>
              <a:t> students are required to complete the steps on the following slide by the Fulton County designated deadlines below:</a:t>
            </a:r>
          </a:p>
          <a:p>
            <a:pPr lvl="1"/>
            <a:r>
              <a:rPr lang="en-US" b="1" dirty="0"/>
              <a:t>March 29, 2024 </a:t>
            </a:r>
            <a:r>
              <a:rPr lang="en-US" dirty="0"/>
              <a:t>– deadline for summer and fall term</a:t>
            </a:r>
          </a:p>
          <a:p>
            <a:pPr lvl="1"/>
            <a:r>
              <a:rPr lang="en-US" b="1" dirty="0"/>
              <a:t>November 1, 2024 </a:t>
            </a:r>
            <a:r>
              <a:rPr lang="en-US" dirty="0"/>
              <a:t>– deadline for spring term</a:t>
            </a:r>
          </a:p>
          <a:p>
            <a:pPr marL="0" indent="0">
              <a:buNone/>
            </a:pPr>
            <a:r>
              <a:rPr lang="en-US" sz="2400" dirty="0"/>
              <a:t>College deadlines may differ from Fulton County </a:t>
            </a:r>
            <a:r>
              <a:rPr lang="en-US" dirty="0"/>
              <a:t>d</a:t>
            </a:r>
            <a:r>
              <a:rPr lang="en-US" sz="2400" dirty="0"/>
              <a:t>eadlines. FC deadlines take precede</a:t>
            </a:r>
            <a:r>
              <a:rPr lang="en-US" dirty="0"/>
              <a:t>nt over specific college deadlines.</a:t>
            </a:r>
            <a:endParaRPr lang="en-US" sz="2400" dirty="0"/>
          </a:p>
        </p:txBody>
      </p:sp>
    </p:spTree>
    <p:extLst>
      <p:ext uri="{BB962C8B-B14F-4D97-AF65-F5344CB8AC3E}">
        <p14:creationId xmlns:p14="http://schemas.microsoft.com/office/powerpoint/2010/main" val="193820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034EC-AD5B-40E0-88FD-143D664EF142}"/>
              </a:ext>
            </a:extLst>
          </p:cNvPr>
          <p:cNvSpPr>
            <a:spLocks noGrp="1"/>
          </p:cNvSpPr>
          <p:nvPr>
            <p:ph type="title"/>
          </p:nvPr>
        </p:nvSpPr>
        <p:spPr/>
        <p:txBody>
          <a:bodyPr/>
          <a:lstStyle/>
          <a:p>
            <a:r>
              <a:rPr lang="en-US"/>
              <a:t>Dual Enrollment Application Process</a:t>
            </a:r>
          </a:p>
        </p:txBody>
      </p:sp>
      <p:sp>
        <p:nvSpPr>
          <p:cNvPr id="3" name="Content Placeholder 2">
            <a:extLst>
              <a:ext uri="{FF2B5EF4-FFF2-40B4-BE49-F238E27FC236}">
                <a16:creationId xmlns:a16="http://schemas.microsoft.com/office/drawing/2014/main" id="{132A258F-4A58-4BF2-9218-917F84A506E3}"/>
              </a:ext>
            </a:extLst>
          </p:cNvPr>
          <p:cNvSpPr>
            <a:spLocks noGrp="1"/>
          </p:cNvSpPr>
          <p:nvPr>
            <p:ph idx="1"/>
          </p:nvPr>
        </p:nvSpPr>
        <p:spPr/>
        <p:txBody>
          <a:bodyPr/>
          <a:lstStyle/>
          <a:p>
            <a:pPr marL="0" indent="0">
              <a:buNone/>
            </a:pPr>
            <a:r>
              <a:rPr lang="en-US" sz="2400" dirty="0"/>
              <a:t>Three Components</a:t>
            </a:r>
          </a:p>
          <a:p>
            <a:pPr marL="0" indent="0">
              <a:buNone/>
            </a:pPr>
            <a:r>
              <a:rPr lang="en-US" dirty="0"/>
              <a:t>	1. Complete the Fulton County Dual Enrollment Contract</a:t>
            </a:r>
          </a:p>
          <a:p>
            <a:pPr marL="0" indent="0">
              <a:buNone/>
            </a:pPr>
            <a:r>
              <a:rPr lang="en-US" dirty="0"/>
              <a:t>	2. Apply directly to the institution’s DE program</a:t>
            </a:r>
            <a:endParaRPr lang="en-US" sz="1600" dirty="0"/>
          </a:p>
          <a:p>
            <a:pPr marL="0" indent="0">
              <a:buNone/>
            </a:pPr>
            <a:r>
              <a:rPr lang="en-US" dirty="0"/>
              <a:t>	3. Complete the Dual Enrollment Funding Application on </a:t>
            </a:r>
            <a:r>
              <a:rPr lang="en-US" dirty="0" err="1"/>
              <a:t>GAFutures</a:t>
            </a:r>
            <a:endParaRPr lang="en-US" dirty="0"/>
          </a:p>
          <a:p>
            <a:endParaRPr lang="en-US" dirty="0"/>
          </a:p>
        </p:txBody>
      </p:sp>
    </p:spTree>
    <p:extLst>
      <p:ext uri="{BB962C8B-B14F-4D97-AF65-F5344CB8AC3E}">
        <p14:creationId xmlns:p14="http://schemas.microsoft.com/office/powerpoint/2010/main" val="2384321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C42EA-CD2E-4D6F-B9C1-8A335C369705}"/>
              </a:ext>
            </a:extLst>
          </p:cNvPr>
          <p:cNvSpPr>
            <a:spLocks noGrp="1"/>
          </p:cNvSpPr>
          <p:nvPr>
            <p:ph type="title"/>
          </p:nvPr>
        </p:nvSpPr>
        <p:spPr>
          <a:xfrm>
            <a:off x="1024128" y="585216"/>
            <a:ext cx="9904284" cy="1499616"/>
          </a:xfrm>
        </p:spPr>
        <p:txBody>
          <a:bodyPr/>
          <a:lstStyle/>
          <a:p>
            <a:r>
              <a:rPr lang="en-US" dirty="0"/>
              <a:t>1. Fulton County Dual Enrollment Contract</a:t>
            </a:r>
          </a:p>
        </p:txBody>
      </p:sp>
      <p:sp>
        <p:nvSpPr>
          <p:cNvPr id="3" name="Content Placeholder 2">
            <a:extLst>
              <a:ext uri="{FF2B5EF4-FFF2-40B4-BE49-F238E27FC236}">
                <a16:creationId xmlns:a16="http://schemas.microsoft.com/office/drawing/2014/main" id="{9753ABF1-97A8-47B3-ABE0-613F70DC5B1B}"/>
              </a:ext>
            </a:extLst>
          </p:cNvPr>
          <p:cNvSpPr>
            <a:spLocks noGrp="1"/>
          </p:cNvSpPr>
          <p:nvPr>
            <p:ph idx="1"/>
          </p:nvPr>
        </p:nvSpPr>
        <p:spPr/>
        <p:txBody>
          <a:bodyPr vert="horz" lIns="45720" tIns="45720" rIns="45720" bIns="45720" rtlCol="0" anchor="t">
            <a:normAutofit fontScale="85000" lnSpcReduction="20000"/>
          </a:bodyPr>
          <a:lstStyle/>
          <a:p>
            <a:pPr marL="0" indent="0">
              <a:buNone/>
            </a:pPr>
            <a:r>
              <a:rPr lang="en-US" dirty="0"/>
              <a:t>Must be completed and approved by your counselor before registering for DE courses. The contract can be found here: </a:t>
            </a:r>
            <a:r>
              <a:rPr lang="en-US" dirty="0">
                <a:hlinkClick r:id="rId2"/>
              </a:rPr>
              <a:t>Fulton County Dual Enrollment Contract</a:t>
            </a:r>
            <a:r>
              <a:rPr lang="en-US" dirty="0"/>
              <a:t> </a:t>
            </a:r>
          </a:p>
          <a:p>
            <a:pPr marL="0" indent="0">
              <a:buNone/>
            </a:pPr>
            <a:r>
              <a:rPr lang="en-US" dirty="0"/>
              <a:t>Indicate if you will be full-time (12+ hours with at least 4 postsecondary courses) or part-time (combination of DE and high school courses, totaling 6).</a:t>
            </a:r>
          </a:p>
          <a:p>
            <a:pPr marL="0" indent="0">
              <a:buNone/>
            </a:pPr>
            <a:r>
              <a:rPr lang="en-US" dirty="0"/>
              <a:t>Complete all required sections (see next few slides for screenshots).</a:t>
            </a:r>
          </a:p>
          <a:p>
            <a:pPr marL="0" indent="0">
              <a:buNone/>
            </a:pPr>
            <a:r>
              <a:rPr lang="en-US" dirty="0"/>
              <a:t>Review remaining pages and initial and/or sign as required. Please read each statement thoroughly with your parent/guardian.</a:t>
            </a:r>
          </a:p>
          <a:p>
            <a:pPr marL="0" indent="0">
              <a:buNone/>
            </a:pPr>
            <a:r>
              <a:rPr lang="en-US" dirty="0"/>
              <a:t>Once completed, send as a PDF to your counselor for review.</a:t>
            </a:r>
          </a:p>
          <a:p>
            <a:pPr marL="0" indent="0">
              <a:buNone/>
            </a:pPr>
            <a:r>
              <a:rPr lang="en-US" dirty="0"/>
              <a:t>All changes to your originally completed Fulton County contract must be approved by your counselor ahead of time.</a:t>
            </a:r>
          </a:p>
          <a:p>
            <a:pPr marL="0" indent="0">
              <a:buNone/>
            </a:pPr>
            <a:endParaRPr lang="en-US" dirty="0"/>
          </a:p>
        </p:txBody>
      </p:sp>
    </p:spTree>
    <p:extLst>
      <p:ext uri="{BB962C8B-B14F-4D97-AF65-F5344CB8AC3E}">
        <p14:creationId xmlns:p14="http://schemas.microsoft.com/office/powerpoint/2010/main" val="2679957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8F735-C4AA-4229-8CF5-D5DAD8D98FAD}"/>
              </a:ext>
            </a:extLst>
          </p:cNvPr>
          <p:cNvSpPr>
            <a:spLocks noGrp="1"/>
          </p:cNvSpPr>
          <p:nvPr>
            <p:ph type="title"/>
          </p:nvPr>
        </p:nvSpPr>
        <p:spPr/>
        <p:txBody>
          <a:bodyPr>
            <a:normAutofit fontScale="90000"/>
          </a:bodyPr>
          <a:lstStyle/>
          <a:p>
            <a:r>
              <a:rPr lang="en-US" dirty="0"/>
              <a:t>Fulton County Dual Enrollment Contract: Where you will apply &amp; Part-Time or Full-Time</a:t>
            </a:r>
          </a:p>
        </p:txBody>
      </p:sp>
      <p:sp>
        <p:nvSpPr>
          <p:cNvPr id="6" name="Arrow: Left 5">
            <a:extLst>
              <a:ext uri="{FF2B5EF4-FFF2-40B4-BE49-F238E27FC236}">
                <a16:creationId xmlns:a16="http://schemas.microsoft.com/office/drawing/2014/main" id="{09AB3521-C13D-4CBE-B4B8-8CE216439E36}"/>
              </a:ext>
            </a:extLst>
          </p:cNvPr>
          <p:cNvSpPr/>
          <p:nvPr/>
        </p:nvSpPr>
        <p:spPr>
          <a:xfrm>
            <a:off x="8512050" y="2647668"/>
            <a:ext cx="863756" cy="39116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Up 6">
            <a:extLst>
              <a:ext uri="{FF2B5EF4-FFF2-40B4-BE49-F238E27FC236}">
                <a16:creationId xmlns:a16="http://schemas.microsoft.com/office/drawing/2014/main" id="{9D199475-5B0B-4DDF-B06E-D632765FA449}"/>
              </a:ext>
            </a:extLst>
          </p:cNvPr>
          <p:cNvSpPr/>
          <p:nvPr/>
        </p:nvSpPr>
        <p:spPr>
          <a:xfrm>
            <a:off x="1500980" y="4675896"/>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3CB0C9F-13C1-4E01-92F5-DA0C4CEF6E9D}"/>
              </a:ext>
            </a:extLst>
          </p:cNvPr>
          <p:cNvSpPr txBox="1"/>
          <p:nvPr/>
        </p:nvSpPr>
        <p:spPr>
          <a:xfrm>
            <a:off x="2118777" y="4801697"/>
            <a:ext cx="4053526" cy="923330"/>
          </a:xfrm>
          <a:prstGeom prst="rect">
            <a:avLst/>
          </a:prstGeom>
          <a:noFill/>
        </p:spPr>
        <p:txBody>
          <a:bodyPr wrap="square" rtlCol="0">
            <a:spAutoFit/>
          </a:bodyPr>
          <a:lstStyle/>
          <a:p>
            <a:r>
              <a:rPr lang="en-US" dirty="0"/>
              <a:t>Select which term(s) you are taking DE courses and whether you will be full-time or part-time</a:t>
            </a:r>
          </a:p>
        </p:txBody>
      </p:sp>
      <p:sp>
        <p:nvSpPr>
          <p:cNvPr id="10" name="TextBox 9">
            <a:extLst>
              <a:ext uri="{FF2B5EF4-FFF2-40B4-BE49-F238E27FC236}">
                <a16:creationId xmlns:a16="http://schemas.microsoft.com/office/drawing/2014/main" id="{34D16155-C2DB-4557-A10D-9B1AC7904F07}"/>
              </a:ext>
            </a:extLst>
          </p:cNvPr>
          <p:cNvSpPr txBox="1"/>
          <p:nvPr/>
        </p:nvSpPr>
        <p:spPr>
          <a:xfrm>
            <a:off x="8643592" y="3129418"/>
            <a:ext cx="2253006" cy="1200329"/>
          </a:xfrm>
          <a:prstGeom prst="rect">
            <a:avLst/>
          </a:prstGeom>
          <a:noFill/>
        </p:spPr>
        <p:txBody>
          <a:bodyPr wrap="square" rtlCol="0">
            <a:spAutoFit/>
          </a:bodyPr>
          <a:lstStyle/>
          <a:p>
            <a:r>
              <a:rPr lang="en-US" dirty="0"/>
              <a:t>List the name of college(s) you are applying to here, i.e. Gwinnett Technical</a:t>
            </a:r>
          </a:p>
        </p:txBody>
      </p:sp>
      <p:pic>
        <p:nvPicPr>
          <p:cNvPr id="4" name="Picture 3">
            <a:extLst>
              <a:ext uri="{FF2B5EF4-FFF2-40B4-BE49-F238E27FC236}">
                <a16:creationId xmlns:a16="http://schemas.microsoft.com/office/drawing/2014/main" id="{DAFFFA57-3011-A6FC-3409-A6AC46486BEC}"/>
              </a:ext>
            </a:extLst>
          </p:cNvPr>
          <p:cNvPicPr>
            <a:picLocks noChangeAspect="1"/>
          </p:cNvPicPr>
          <p:nvPr/>
        </p:nvPicPr>
        <p:blipFill>
          <a:blip r:embed="rId2"/>
          <a:stretch>
            <a:fillRect/>
          </a:stretch>
        </p:blipFill>
        <p:spPr>
          <a:xfrm>
            <a:off x="1394448" y="2494316"/>
            <a:ext cx="6941684" cy="2040877"/>
          </a:xfrm>
          <a:prstGeom prst="rect">
            <a:avLst/>
          </a:prstGeom>
        </p:spPr>
      </p:pic>
      <p:sp>
        <p:nvSpPr>
          <p:cNvPr id="8" name="Content Placeholder 7">
            <a:extLst>
              <a:ext uri="{FF2B5EF4-FFF2-40B4-BE49-F238E27FC236}">
                <a16:creationId xmlns:a16="http://schemas.microsoft.com/office/drawing/2014/main" id="{84A01D0F-A9EB-0A2E-2E77-907A652A2C80}"/>
              </a:ext>
            </a:extLst>
          </p:cNvPr>
          <p:cNvSpPr>
            <a:spLocks noGrp="1"/>
          </p:cNvSpPr>
          <p:nvPr>
            <p:ph idx="1"/>
          </p:nvPr>
        </p:nvSpPr>
        <p:spPr>
          <a:xfrm>
            <a:off x="2363712" y="2607065"/>
            <a:ext cx="9601196" cy="3318936"/>
          </a:xfrm>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375615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5CD5B-E9C4-4ADE-9ACC-515D6F34FAD6}"/>
              </a:ext>
            </a:extLst>
          </p:cNvPr>
          <p:cNvSpPr>
            <a:spLocks noGrp="1"/>
          </p:cNvSpPr>
          <p:nvPr>
            <p:ph type="title"/>
          </p:nvPr>
        </p:nvSpPr>
        <p:spPr/>
        <p:txBody>
          <a:bodyPr>
            <a:normAutofit fontScale="90000"/>
          </a:bodyPr>
          <a:lstStyle/>
          <a:p>
            <a:r>
              <a:rPr lang="en-US"/>
              <a:t>Fulton County Dual Enrollment Contract: State Funded or Self-paid</a:t>
            </a:r>
          </a:p>
        </p:txBody>
      </p:sp>
      <p:pic>
        <p:nvPicPr>
          <p:cNvPr id="7" name="Content Placeholder 6">
            <a:extLst>
              <a:ext uri="{FF2B5EF4-FFF2-40B4-BE49-F238E27FC236}">
                <a16:creationId xmlns:a16="http://schemas.microsoft.com/office/drawing/2014/main" id="{3ACE82AD-1560-B086-0427-550A333C77E8}"/>
              </a:ext>
            </a:extLst>
          </p:cNvPr>
          <p:cNvPicPr>
            <a:picLocks noGrp="1" noChangeAspect="1"/>
          </p:cNvPicPr>
          <p:nvPr>
            <p:ph idx="1"/>
          </p:nvPr>
        </p:nvPicPr>
        <p:blipFill>
          <a:blip r:embed="rId2"/>
          <a:stretch>
            <a:fillRect/>
          </a:stretch>
        </p:blipFill>
        <p:spPr>
          <a:xfrm>
            <a:off x="1023938" y="2342606"/>
            <a:ext cx="9720262" cy="3351445"/>
          </a:xfrm>
        </p:spPr>
      </p:pic>
    </p:spTree>
    <p:extLst>
      <p:ext uri="{BB962C8B-B14F-4D97-AF65-F5344CB8AC3E}">
        <p14:creationId xmlns:p14="http://schemas.microsoft.com/office/powerpoint/2010/main" val="80920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0AAFC-40DA-49A1-8F75-1B4DEEE19C60}"/>
              </a:ext>
            </a:extLst>
          </p:cNvPr>
          <p:cNvSpPr>
            <a:spLocks noGrp="1"/>
          </p:cNvSpPr>
          <p:nvPr>
            <p:ph type="title"/>
          </p:nvPr>
        </p:nvSpPr>
        <p:spPr/>
        <p:txBody>
          <a:bodyPr/>
          <a:lstStyle/>
          <a:p>
            <a:r>
              <a:rPr lang="en-US" dirty="0"/>
              <a:t>2. Apply to the college/university</a:t>
            </a:r>
          </a:p>
        </p:txBody>
      </p:sp>
      <p:sp>
        <p:nvSpPr>
          <p:cNvPr id="3" name="Content Placeholder 2">
            <a:extLst>
              <a:ext uri="{FF2B5EF4-FFF2-40B4-BE49-F238E27FC236}">
                <a16:creationId xmlns:a16="http://schemas.microsoft.com/office/drawing/2014/main" id="{B108C3F4-05DA-42A8-B42F-9A2C88597F66}"/>
              </a:ext>
            </a:extLst>
          </p:cNvPr>
          <p:cNvSpPr>
            <a:spLocks noGrp="1"/>
          </p:cNvSpPr>
          <p:nvPr>
            <p:ph idx="1"/>
          </p:nvPr>
        </p:nvSpPr>
        <p:spPr>
          <a:xfrm>
            <a:off x="1295402" y="2610035"/>
            <a:ext cx="9720073" cy="3453414"/>
          </a:xfrm>
        </p:spPr>
        <p:txBody>
          <a:bodyPr vert="horz" lIns="45720" tIns="45720" rIns="45720" bIns="45720" rtlCol="0" anchor="t">
            <a:normAutofit fontScale="62500" lnSpcReduction="20000"/>
          </a:bodyPr>
          <a:lstStyle/>
          <a:p>
            <a:pPr marL="0" indent="0">
              <a:buNone/>
            </a:pPr>
            <a:r>
              <a:rPr lang="en-US" sz="2000" dirty="0"/>
              <a:t>Research eligible </a:t>
            </a:r>
            <a:r>
              <a:rPr lang="en-US" sz="2000" dirty="0">
                <a:latin typeface="TW Cen MT"/>
                <a:hlinkClick r:id="rId2"/>
              </a:rPr>
              <a:t>participating postsecondary institutions</a:t>
            </a:r>
            <a:r>
              <a:rPr lang="en-US" sz="2000" dirty="0"/>
              <a:t> and apply to the college of choice.</a:t>
            </a:r>
          </a:p>
          <a:p>
            <a:pPr marL="0" indent="0">
              <a:buNone/>
            </a:pPr>
            <a:r>
              <a:rPr lang="en-US" sz="2000" dirty="0"/>
              <a:t>Research approved courses in the </a:t>
            </a:r>
            <a:r>
              <a:rPr lang="en-US" sz="2000" dirty="0">
                <a:latin typeface="TW Cen MT"/>
                <a:hlinkClick r:id="rId3"/>
              </a:rPr>
              <a:t>GA Futures Dual Enrollment Course Directory</a:t>
            </a:r>
            <a:endParaRPr lang="en-US" sz="2000" dirty="0">
              <a:ea typeface="+mn-lt"/>
              <a:cs typeface="+mn-lt"/>
            </a:endParaRPr>
          </a:p>
          <a:p>
            <a:pPr marL="0" indent="0">
              <a:buNone/>
            </a:pPr>
            <a:r>
              <a:rPr lang="en-US" sz="2000" dirty="0"/>
              <a:t>Apply directly to the institution by complete their DE application.</a:t>
            </a:r>
          </a:p>
          <a:p>
            <a:pPr marL="0" indent="0">
              <a:buNone/>
            </a:pPr>
            <a:r>
              <a:rPr lang="en-US" sz="2000" dirty="0"/>
              <a:t>Students are responsible for sending their own test scores. To submit scores, please visit the following websites.</a:t>
            </a:r>
          </a:p>
          <a:p>
            <a:pPr marL="721995" lvl="2"/>
            <a:r>
              <a:rPr lang="en-US" dirty="0"/>
              <a:t>SAT/PSAT– </a:t>
            </a:r>
            <a:r>
              <a:rPr lang="en-US" dirty="0">
                <a:hlinkClick r:id="rId4"/>
              </a:rPr>
              <a:t>www.collegeboard.org</a:t>
            </a:r>
            <a:endParaRPr lang="en-US" dirty="0"/>
          </a:p>
          <a:p>
            <a:pPr marL="721995" lvl="2"/>
            <a:r>
              <a:rPr lang="en-US" dirty="0"/>
              <a:t>ACT – </a:t>
            </a:r>
            <a:r>
              <a:rPr lang="en-US" dirty="0">
                <a:hlinkClick r:id="rId5"/>
              </a:rPr>
              <a:t>www.act.org</a:t>
            </a:r>
            <a:r>
              <a:rPr lang="en-US" dirty="0"/>
              <a:t> </a:t>
            </a:r>
          </a:p>
          <a:p>
            <a:pPr marL="721995" lvl="2"/>
            <a:r>
              <a:rPr lang="en-US" dirty="0"/>
              <a:t>Accuplacer – if you are unable to take the SAT, ACT, or the school does not accept the PSAT by the college’s documents deadline, you will need to reach out to the college directly to schedule taking the Accuplacer in place of the SAT/ACT requirement.</a:t>
            </a:r>
          </a:p>
          <a:p>
            <a:pPr marL="0" indent="0">
              <a:buNone/>
            </a:pPr>
            <a:r>
              <a:rPr lang="en-US" sz="2000" dirty="0">
                <a:ea typeface="+mn-lt"/>
                <a:cs typeface="+mn-lt"/>
              </a:rPr>
              <a:t>Students are responsible for requesting their high school transcript be sent directly the college/university. To request a transcript, click on the following link and see the next slide for additional instructions. </a:t>
            </a:r>
            <a:r>
              <a:rPr lang="en-US" sz="2000" u="sng" dirty="0">
                <a:ea typeface="+mn-lt"/>
                <a:cs typeface="+mn-lt"/>
              </a:rPr>
              <a:t>https://fultonga.scriborder.com/applicationCurrent.</a:t>
            </a:r>
          </a:p>
          <a:p>
            <a:pPr marL="0" indent="0">
              <a:buNone/>
            </a:pPr>
            <a:r>
              <a:rPr lang="en-US" sz="2000" dirty="0"/>
              <a:t>If you are currently taking AP Lang and are interested in taking ENGL 1102 through DE, to ensure your AP Lang score is received in time for review, please have this score sent directly to the DE college/university you are hoping to attend.</a:t>
            </a:r>
          </a:p>
          <a:p>
            <a:pPr marL="0" indent="0">
              <a:buNone/>
            </a:pPr>
            <a:r>
              <a:rPr lang="en-US" sz="2000" dirty="0"/>
              <a:t>If you are interested in GT Math, you will need to send your AP Calculus BC score directly to Georgia Institute of Technology during testing.</a:t>
            </a:r>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987432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A15AD-9B5A-4FC4-BB9C-DB8CB02B3653}"/>
              </a:ext>
            </a:extLst>
          </p:cNvPr>
          <p:cNvSpPr>
            <a:spLocks noGrp="1"/>
          </p:cNvSpPr>
          <p:nvPr>
            <p:ph type="title"/>
          </p:nvPr>
        </p:nvSpPr>
        <p:spPr/>
        <p:txBody>
          <a:bodyPr/>
          <a:lstStyle/>
          <a:p>
            <a:r>
              <a:rPr lang="en-US" dirty="0"/>
              <a:t>Requesting a Transcript</a:t>
            </a:r>
          </a:p>
        </p:txBody>
      </p:sp>
      <p:sp>
        <p:nvSpPr>
          <p:cNvPr id="3" name="Content Placeholder 2">
            <a:extLst>
              <a:ext uri="{FF2B5EF4-FFF2-40B4-BE49-F238E27FC236}">
                <a16:creationId xmlns:a16="http://schemas.microsoft.com/office/drawing/2014/main" id="{317DABA5-8541-42CC-97B6-F1B217CDE5CC}"/>
              </a:ext>
            </a:extLst>
          </p:cNvPr>
          <p:cNvSpPr>
            <a:spLocks noGrp="1"/>
          </p:cNvSpPr>
          <p:nvPr>
            <p:ph idx="1"/>
          </p:nvPr>
        </p:nvSpPr>
        <p:spPr/>
        <p:txBody>
          <a:bodyPr/>
          <a:lstStyle/>
          <a:p>
            <a:pPr marL="0" indent="0">
              <a:buNone/>
            </a:pPr>
            <a:r>
              <a:rPr lang="en-US" sz="2000" dirty="0"/>
              <a:t>Students must state “This is for DE” under “Special Instructions” when requesting a transcript through Scrib Order and indicate which college it will be sent to under delivery.</a:t>
            </a:r>
          </a:p>
          <a:p>
            <a:pPr marL="0" indent="0">
              <a:buNone/>
            </a:pPr>
            <a:endParaRPr lang="en-US" dirty="0"/>
          </a:p>
        </p:txBody>
      </p:sp>
      <p:pic>
        <p:nvPicPr>
          <p:cNvPr id="5" name="Picture 4">
            <a:extLst>
              <a:ext uri="{FF2B5EF4-FFF2-40B4-BE49-F238E27FC236}">
                <a16:creationId xmlns:a16="http://schemas.microsoft.com/office/drawing/2014/main" id="{59F8BC08-C84B-4FC5-8EAA-83407E66BAEA}"/>
              </a:ext>
            </a:extLst>
          </p:cNvPr>
          <p:cNvPicPr>
            <a:picLocks noChangeAspect="1"/>
          </p:cNvPicPr>
          <p:nvPr/>
        </p:nvPicPr>
        <p:blipFill>
          <a:blip r:embed="rId2"/>
          <a:stretch>
            <a:fillRect/>
          </a:stretch>
        </p:blipFill>
        <p:spPr>
          <a:xfrm>
            <a:off x="2125298" y="3737499"/>
            <a:ext cx="7683958" cy="1882066"/>
          </a:xfrm>
          <a:prstGeom prst="rect">
            <a:avLst/>
          </a:prstGeom>
        </p:spPr>
      </p:pic>
    </p:spTree>
    <p:extLst>
      <p:ext uri="{BB962C8B-B14F-4D97-AF65-F5344CB8AC3E}">
        <p14:creationId xmlns:p14="http://schemas.microsoft.com/office/powerpoint/2010/main" val="976312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57293-DBDC-422D-A5DD-703FEDC501DF}"/>
              </a:ext>
            </a:extLst>
          </p:cNvPr>
          <p:cNvSpPr>
            <a:spLocks noGrp="1"/>
          </p:cNvSpPr>
          <p:nvPr>
            <p:ph type="title"/>
          </p:nvPr>
        </p:nvSpPr>
        <p:spPr/>
        <p:txBody>
          <a:bodyPr/>
          <a:lstStyle/>
          <a:p>
            <a:r>
              <a:rPr lang="en-US" dirty="0"/>
              <a:t>3. Dual Enrollment Funding Application</a:t>
            </a:r>
          </a:p>
        </p:txBody>
      </p:sp>
      <p:sp>
        <p:nvSpPr>
          <p:cNvPr id="3" name="Content Placeholder 2">
            <a:extLst>
              <a:ext uri="{FF2B5EF4-FFF2-40B4-BE49-F238E27FC236}">
                <a16:creationId xmlns:a16="http://schemas.microsoft.com/office/drawing/2014/main" id="{C1F8BBBD-953E-48A1-A739-10C45A0865CD}"/>
              </a:ext>
            </a:extLst>
          </p:cNvPr>
          <p:cNvSpPr>
            <a:spLocks noGrp="1"/>
          </p:cNvSpPr>
          <p:nvPr>
            <p:ph idx="1"/>
          </p:nvPr>
        </p:nvSpPr>
        <p:spPr>
          <a:xfrm>
            <a:off x="1388111" y="2547892"/>
            <a:ext cx="9720073" cy="3595456"/>
          </a:xfrm>
        </p:spPr>
        <p:txBody>
          <a:bodyPr>
            <a:normAutofit fontScale="55000" lnSpcReduction="20000"/>
          </a:bodyPr>
          <a:lstStyle/>
          <a:p>
            <a:pPr marL="0" indent="0">
              <a:buNone/>
            </a:pPr>
            <a:r>
              <a:rPr lang="en-US" sz="2600" b="0" i="0" dirty="0">
                <a:solidFill>
                  <a:srgbClr val="000000"/>
                </a:solidFill>
                <a:effectLst/>
              </a:rPr>
              <a:t>Students must apply for admission to the postsecondary institution before completing the Dual Enrollment funding application.</a:t>
            </a:r>
            <a:endParaRPr lang="en-US" sz="2600" dirty="0"/>
          </a:p>
          <a:p>
            <a:pPr marL="0" indent="0" algn="l">
              <a:buNone/>
            </a:pPr>
            <a:r>
              <a:rPr lang="en-US" sz="2900" b="0" i="0" dirty="0">
                <a:solidFill>
                  <a:srgbClr val="000000"/>
                </a:solidFill>
                <a:effectLst/>
              </a:rPr>
              <a:t>Funding Application Steps</a:t>
            </a:r>
          </a:p>
          <a:p>
            <a:pPr marL="971550" lvl="1" indent="-514350">
              <a:buFont typeface="Arial"/>
              <a:buAutoNum type="arabicPeriod"/>
            </a:pPr>
            <a:r>
              <a:rPr lang="en-US" sz="2200" dirty="0"/>
              <a:t>Create a student account in </a:t>
            </a:r>
            <a:r>
              <a:rPr lang="en-US" sz="2200" dirty="0" err="1"/>
              <a:t>GAFutures</a:t>
            </a:r>
            <a:r>
              <a:rPr lang="en-US" sz="2200" dirty="0"/>
              <a:t> before you can access this application, if you have not already done so.</a:t>
            </a:r>
          </a:p>
          <a:p>
            <a:pPr marL="971550" lvl="1" indent="-514350">
              <a:buFont typeface="Arial"/>
              <a:buAutoNum type="arabicPeriod"/>
            </a:pPr>
            <a:r>
              <a:rPr lang="en-US" sz="2600" dirty="0"/>
              <a:t>Complete the </a:t>
            </a:r>
            <a:r>
              <a:rPr lang="en-US" sz="2600" dirty="0">
                <a:ea typeface="+mn-lt"/>
                <a:cs typeface="+mn-lt"/>
                <a:hlinkClick r:id="rId2"/>
              </a:rPr>
              <a:t>Dual Enrollment Funding Application</a:t>
            </a:r>
            <a:r>
              <a:rPr lang="en-US" sz="2600" dirty="0">
                <a:ea typeface="+mn-lt"/>
                <a:cs typeface="+mn-lt"/>
              </a:rPr>
              <a:t> and the Parent/Guardian Participation Agreement in </a:t>
            </a:r>
            <a:r>
              <a:rPr lang="en-US" sz="2600" dirty="0" err="1">
                <a:ea typeface="+mn-lt"/>
                <a:cs typeface="+mn-lt"/>
              </a:rPr>
              <a:t>GAFutures</a:t>
            </a:r>
            <a:r>
              <a:rPr lang="en-US" sz="2600" dirty="0">
                <a:ea typeface="+mn-lt"/>
                <a:cs typeface="+mn-lt"/>
              </a:rPr>
              <a:t>. Click on “Apply Now” (see next slide)</a:t>
            </a:r>
          </a:p>
          <a:p>
            <a:pPr marL="971550" lvl="1" indent="-514350">
              <a:buFont typeface="Arial"/>
              <a:buAutoNum type="arabicPeriod"/>
            </a:pPr>
            <a:r>
              <a:rPr lang="en-US" sz="2600" b="0" i="0" dirty="0">
                <a:solidFill>
                  <a:srgbClr val="000000"/>
                </a:solidFill>
                <a:effectLst/>
              </a:rPr>
              <a:t>Once you have completed your portion of the application, your parent/guardian must electronically complete the Parent Participation Agreement section of your application</a:t>
            </a:r>
            <a:r>
              <a:rPr lang="en-US" sz="2600" dirty="0">
                <a:solidFill>
                  <a:srgbClr val="000000"/>
                </a:solidFill>
              </a:rPr>
              <a:t>. You will be asked to provide </a:t>
            </a:r>
            <a:r>
              <a:rPr lang="en-US" sz="2600" b="0" i="0" dirty="0">
                <a:solidFill>
                  <a:srgbClr val="000000"/>
                </a:solidFill>
                <a:effectLst/>
              </a:rPr>
              <a:t>your parent/guardian’s email address</a:t>
            </a:r>
            <a:r>
              <a:rPr lang="en-US" sz="2600" dirty="0">
                <a:solidFill>
                  <a:srgbClr val="000000"/>
                </a:solidFill>
              </a:rPr>
              <a:t> and your par</a:t>
            </a:r>
            <a:r>
              <a:rPr lang="en-US" sz="2600" b="0" i="0" dirty="0">
                <a:solidFill>
                  <a:srgbClr val="000000"/>
                </a:solidFill>
                <a:effectLst/>
              </a:rPr>
              <a:t>ent/guardian </a:t>
            </a:r>
            <a:r>
              <a:rPr lang="en-US" sz="2600" dirty="0">
                <a:solidFill>
                  <a:srgbClr val="000000"/>
                </a:solidFill>
              </a:rPr>
              <a:t>will need to go to the</a:t>
            </a:r>
            <a:r>
              <a:rPr lang="en-US" sz="2600" b="0" i="0" dirty="0">
                <a:solidFill>
                  <a:srgbClr val="000000"/>
                </a:solidFill>
                <a:effectLst/>
              </a:rPr>
              <a:t> </a:t>
            </a:r>
            <a:r>
              <a:rPr lang="en-US" sz="2600" b="0" i="0" u="none" strike="noStrike" dirty="0">
                <a:solidFill>
                  <a:srgbClr val="187CB8"/>
                </a:solidFill>
                <a:effectLst/>
                <a:hlinkClick r:id="rId3" tooltip="DE Parent Agreement"/>
              </a:rPr>
              <a:t>DE Parent Agreement</a:t>
            </a:r>
            <a:r>
              <a:rPr lang="en-US" sz="2600" b="0" i="0" dirty="0">
                <a:solidFill>
                  <a:srgbClr val="000000"/>
                </a:solidFill>
                <a:effectLst/>
              </a:rPr>
              <a:t> to electronically sign the agreement.</a:t>
            </a:r>
            <a:endParaRPr lang="en-US" sz="2600" dirty="0">
              <a:solidFill>
                <a:srgbClr val="000000"/>
              </a:solidFill>
            </a:endParaRPr>
          </a:p>
          <a:p>
            <a:pPr marL="971550" lvl="1" indent="-514350">
              <a:buFont typeface="Arial"/>
              <a:buAutoNum type="arabicPeriod"/>
            </a:pPr>
            <a:r>
              <a:rPr lang="en-US" sz="2600" b="0" i="0" dirty="0">
                <a:solidFill>
                  <a:srgbClr val="000000"/>
                </a:solidFill>
                <a:effectLst/>
              </a:rPr>
              <a:t>Your school counselor must approve your Dual Enrollment courses and funding application.</a:t>
            </a:r>
            <a:endParaRPr lang="en-US" sz="2600" dirty="0">
              <a:solidFill>
                <a:srgbClr val="000000"/>
              </a:solidFill>
            </a:endParaRPr>
          </a:p>
          <a:p>
            <a:pPr marL="971550" lvl="1" indent="-514350">
              <a:buFont typeface="Arial"/>
              <a:buAutoNum type="arabicPeriod"/>
            </a:pPr>
            <a:r>
              <a:rPr lang="en-US" sz="2600" b="0" i="0" dirty="0">
                <a:solidFill>
                  <a:srgbClr val="000000"/>
                </a:solidFill>
                <a:effectLst/>
              </a:rPr>
              <a:t>You must be accepted by the college. The eligible participating college must approve your Dual Enrollment courses and funding application.</a:t>
            </a:r>
            <a:endParaRPr lang="en-US" sz="2600" dirty="0">
              <a:solidFill>
                <a:srgbClr val="000000"/>
              </a:solidFill>
            </a:endParaRPr>
          </a:p>
          <a:p>
            <a:pPr marL="971550" lvl="1" indent="-514350">
              <a:buFont typeface="Arial"/>
              <a:buAutoNum type="arabicPeriod"/>
            </a:pPr>
            <a:r>
              <a:rPr lang="en-US" sz="2600" b="0" i="0" dirty="0">
                <a:solidFill>
                  <a:srgbClr val="000000"/>
                </a:solidFill>
                <a:effectLst/>
              </a:rPr>
              <a:t>The college must complete the application process by selecting the equivalent college course from the Directory.</a:t>
            </a:r>
          </a:p>
          <a:p>
            <a:endParaRPr lang="en-US" sz="2400" dirty="0">
              <a:latin typeface="+mj-lt"/>
            </a:endParaRPr>
          </a:p>
          <a:p>
            <a:endParaRPr lang="en-US" sz="2400" dirty="0">
              <a:latin typeface="+mj-lt"/>
            </a:endParaRPr>
          </a:p>
        </p:txBody>
      </p:sp>
    </p:spTree>
    <p:extLst>
      <p:ext uri="{BB962C8B-B14F-4D97-AF65-F5344CB8AC3E}">
        <p14:creationId xmlns:p14="http://schemas.microsoft.com/office/powerpoint/2010/main" val="1812163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FF80A-C5BD-4F7C-A353-7968FF338BB6}"/>
              </a:ext>
            </a:extLst>
          </p:cNvPr>
          <p:cNvSpPr>
            <a:spLocks noGrp="1"/>
          </p:cNvSpPr>
          <p:nvPr>
            <p:ph type="title"/>
          </p:nvPr>
        </p:nvSpPr>
        <p:spPr/>
        <p:txBody>
          <a:bodyPr>
            <a:normAutofit fontScale="90000"/>
          </a:bodyPr>
          <a:lstStyle/>
          <a:p>
            <a:r>
              <a:rPr lang="en-US" dirty="0" err="1"/>
              <a:t>GAFutures</a:t>
            </a:r>
            <a:r>
              <a:rPr lang="en-US" dirty="0"/>
              <a:t> Funding Application: </a:t>
            </a:r>
            <a:br>
              <a:rPr lang="en-US" dirty="0"/>
            </a:br>
            <a:r>
              <a:rPr lang="en-US" dirty="0"/>
              <a:t>How to Apply</a:t>
            </a:r>
          </a:p>
        </p:txBody>
      </p:sp>
      <p:pic>
        <p:nvPicPr>
          <p:cNvPr id="5" name="Content Placeholder 4">
            <a:extLst>
              <a:ext uri="{FF2B5EF4-FFF2-40B4-BE49-F238E27FC236}">
                <a16:creationId xmlns:a16="http://schemas.microsoft.com/office/drawing/2014/main" id="{178BA250-AE5C-406F-BB4F-11391CDD8741}"/>
              </a:ext>
            </a:extLst>
          </p:cNvPr>
          <p:cNvPicPr>
            <a:picLocks noGrp="1" noChangeAspect="1"/>
          </p:cNvPicPr>
          <p:nvPr>
            <p:ph idx="1"/>
          </p:nvPr>
        </p:nvPicPr>
        <p:blipFill>
          <a:blip r:embed="rId2"/>
          <a:stretch>
            <a:fillRect/>
          </a:stretch>
        </p:blipFill>
        <p:spPr>
          <a:xfrm>
            <a:off x="1295402" y="3202893"/>
            <a:ext cx="9154803" cy="1571844"/>
          </a:xfrm>
        </p:spPr>
      </p:pic>
      <p:sp>
        <p:nvSpPr>
          <p:cNvPr id="6" name="Arrow: Up 5">
            <a:extLst>
              <a:ext uri="{FF2B5EF4-FFF2-40B4-BE49-F238E27FC236}">
                <a16:creationId xmlns:a16="http://schemas.microsoft.com/office/drawing/2014/main" id="{C16B185B-FBE5-4FEF-AE96-47D869C9CB18}"/>
              </a:ext>
            </a:extLst>
          </p:cNvPr>
          <p:cNvSpPr/>
          <p:nvPr/>
        </p:nvSpPr>
        <p:spPr>
          <a:xfrm>
            <a:off x="9214749" y="4369848"/>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CA8903-A33F-49F9-ABE3-181B797FB903}"/>
              </a:ext>
            </a:extLst>
          </p:cNvPr>
          <p:cNvSpPr txBox="1"/>
          <p:nvPr/>
        </p:nvSpPr>
        <p:spPr>
          <a:xfrm>
            <a:off x="1235645" y="2472247"/>
            <a:ext cx="8463736" cy="646331"/>
          </a:xfrm>
          <a:prstGeom prst="rect">
            <a:avLst/>
          </a:prstGeom>
          <a:noFill/>
        </p:spPr>
        <p:txBody>
          <a:bodyPr wrap="square" rtlCol="0">
            <a:spAutoFit/>
          </a:bodyPr>
          <a:lstStyle/>
          <a:p>
            <a:r>
              <a:rPr lang="en-US" dirty="0">
                <a:latin typeface="+mj-lt"/>
                <a:ea typeface="+mn-lt"/>
                <a:cs typeface="+mn-lt"/>
              </a:rPr>
              <a:t>Click on the link below to access the Dual Enrollment Funding Application:</a:t>
            </a:r>
          </a:p>
          <a:p>
            <a:r>
              <a:rPr lang="en-US" sz="1800" dirty="0">
                <a:latin typeface="+mj-lt"/>
                <a:ea typeface="+mn-lt"/>
                <a:cs typeface="+mn-lt"/>
                <a:hlinkClick r:id="rId3"/>
              </a:rPr>
              <a:t>Dual Enrollment Funding Application</a:t>
            </a:r>
            <a:r>
              <a:rPr lang="en-US" sz="1800" dirty="0">
                <a:latin typeface="+mj-lt"/>
                <a:ea typeface="+mn-lt"/>
                <a:cs typeface="+mn-lt"/>
              </a:rPr>
              <a:t> </a:t>
            </a:r>
            <a:endParaRPr lang="en-US" dirty="0"/>
          </a:p>
        </p:txBody>
      </p:sp>
      <p:sp>
        <p:nvSpPr>
          <p:cNvPr id="3" name="TextBox 2">
            <a:extLst>
              <a:ext uri="{FF2B5EF4-FFF2-40B4-BE49-F238E27FC236}">
                <a16:creationId xmlns:a16="http://schemas.microsoft.com/office/drawing/2014/main" id="{4E8FBA13-DADF-41F8-9E61-534DF86828C8}"/>
              </a:ext>
            </a:extLst>
          </p:cNvPr>
          <p:cNvSpPr txBox="1"/>
          <p:nvPr/>
        </p:nvSpPr>
        <p:spPr>
          <a:xfrm>
            <a:off x="8043909" y="5618526"/>
            <a:ext cx="3150833" cy="646331"/>
          </a:xfrm>
          <a:prstGeom prst="rect">
            <a:avLst/>
          </a:prstGeom>
          <a:noFill/>
        </p:spPr>
        <p:txBody>
          <a:bodyPr wrap="square" rtlCol="0">
            <a:spAutoFit/>
          </a:bodyPr>
          <a:lstStyle/>
          <a:p>
            <a:r>
              <a:rPr lang="en-US" dirty="0"/>
              <a:t>Click “Apply Now” to complete the funding application.</a:t>
            </a:r>
          </a:p>
        </p:txBody>
      </p:sp>
    </p:spTree>
    <p:extLst>
      <p:ext uri="{BB962C8B-B14F-4D97-AF65-F5344CB8AC3E}">
        <p14:creationId xmlns:p14="http://schemas.microsoft.com/office/powerpoint/2010/main" val="3992295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440D1-D126-498B-8CCF-DCE47DC7E284}"/>
              </a:ext>
            </a:extLst>
          </p:cNvPr>
          <p:cNvSpPr>
            <a:spLocks noGrp="1"/>
          </p:cNvSpPr>
          <p:nvPr>
            <p:ph type="title"/>
          </p:nvPr>
        </p:nvSpPr>
        <p:spPr/>
        <p:txBody>
          <a:bodyPr>
            <a:normAutofit fontScale="90000"/>
          </a:bodyPr>
          <a:lstStyle/>
          <a:p>
            <a:r>
              <a:rPr lang="en-US" dirty="0"/>
              <a:t>Georgia Tech</a:t>
            </a:r>
            <a:br>
              <a:rPr lang="en-US" dirty="0"/>
            </a:br>
            <a:r>
              <a:rPr lang="en-US" dirty="0"/>
              <a:t>Distance Math &amp; Computer Science</a:t>
            </a:r>
          </a:p>
        </p:txBody>
      </p:sp>
      <p:sp>
        <p:nvSpPr>
          <p:cNvPr id="3" name="Content Placeholder 2">
            <a:extLst>
              <a:ext uri="{FF2B5EF4-FFF2-40B4-BE49-F238E27FC236}">
                <a16:creationId xmlns:a16="http://schemas.microsoft.com/office/drawing/2014/main" id="{007156E4-355B-4A03-8D8E-656B54E6A424}"/>
              </a:ext>
            </a:extLst>
          </p:cNvPr>
          <p:cNvSpPr>
            <a:spLocks noGrp="1"/>
          </p:cNvSpPr>
          <p:nvPr>
            <p:ph idx="1"/>
          </p:nvPr>
        </p:nvSpPr>
        <p:spPr>
          <a:xfrm>
            <a:off x="1176525" y="2560322"/>
            <a:ext cx="9720073" cy="3591903"/>
          </a:xfrm>
        </p:spPr>
        <p:txBody>
          <a:bodyPr vert="horz" lIns="45720" tIns="45720" rIns="45720" bIns="45720" rtlCol="0" anchor="t">
            <a:normAutofit lnSpcReduction="10000"/>
          </a:bodyPr>
          <a:lstStyle/>
          <a:p>
            <a:pPr marL="0" indent="0">
              <a:buNone/>
            </a:pPr>
            <a:r>
              <a:rPr lang="en-US" sz="1800" dirty="0"/>
              <a:t>Students interested in Georgia Tech Distance Math and/or Computer Science </a:t>
            </a:r>
            <a:r>
              <a:rPr lang="en-US" sz="1800" b="1" dirty="0"/>
              <a:t>must complete </a:t>
            </a:r>
            <a:r>
              <a:rPr lang="en-US" sz="1800" dirty="0"/>
              <a:t>the required Fulton County DE Contract and the </a:t>
            </a:r>
            <a:r>
              <a:rPr lang="en-US" sz="1800" dirty="0" err="1"/>
              <a:t>GAFutures</a:t>
            </a:r>
            <a:r>
              <a:rPr lang="en-US" sz="1800" dirty="0"/>
              <a:t> Student and Parent/Guardian funding application by </a:t>
            </a:r>
            <a:r>
              <a:rPr lang="en-US" sz="1800" b="1" dirty="0"/>
              <a:t>March 29. 2024.</a:t>
            </a:r>
            <a:endParaRPr lang="en-US" sz="1800" dirty="0"/>
          </a:p>
          <a:p>
            <a:pPr marL="0" indent="0">
              <a:buNone/>
            </a:pPr>
            <a:r>
              <a:rPr lang="en-US" sz="1800" dirty="0"/>
              <a:t>Georgia Tech's Dual Enrollment application opens on May 15th.</a:t>
            </a:r>
          </a:p>
          <a:p>
            <a:pPr marL="0" indent="0">
              <a:buNone/>
            </a:pPr>
            <a:r>
              <a:rPr lang="en-US" sz="1800" dirty="0"/>
              <a:t>For GT Math, students submit their transcript, standardized test scores, and AP Calculus BC score. To ensure the AP Calculus BC score is received in time for review, please have this score sent directly to Georgia Tech at the time of testing.</a:t>
            </a:r>
          </a:p>
          <a:p>
            <a:pPr marL="0" indent="0">
              <a:buNone/>
            </a:pPr>
            <a:r>
              <a:rPr lang="en-US" sz="1800" dirty="0"/>
              <a:t>Decisions are made by Georgia Institute of Technology and students and counselors are notified July of their decision.</a:t>
            </a:r>
          </a:p>
          <a:p>
            <a:pPr marL="0" indent="0">
              <a:buNone/>
            </a:pPr>
            <a:r>
              <a:rPr lang="en-US" sz="1800" dirty="0"/>
              <a:t>Please indicate on your Course Verification form which course you will drop if accepted. </a:t>
            </a:r>
          </a:p>
          <a:p>
            <a:pPr marL="0" indent="0">
              <a:buNone/>
            </a:pPr>
            <a:r>
              <a:rPr lang="en-US" sz="1800" dirty="0"/>
              <a:t>For additional information, please visit: https://admission.gatech.edu/dual-enrollment/</a:t>
            </a:r>
          </a:p>
        </p:txBody>
      </p:sp>
    </p:spTree>
    <p:extLst>
      <p:ext uri="{BB962C8B-B14F-4D97-AF65-F5344CB8AC3E}">
        <p14:creationId xmlns:p14="http://schemas.microsoft.com/office/powerpoint/2010/main" val="2038099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Dual Enrollment?</a:t>
            </a:r>
          </a:p>
        </p:txBody>
      </p:sp>
      <p:sp>
        <p:nvSpPr>
          <p:cNvPr id="3" name="Content Placeholder 2"/>
          <p:cNvSpPr>
            <a:spLocks noGrp="1"/>
          </p:cNvSpPr>
          <p:nvPr>
            <p:ph idx="1"/>
          </p:nvPr>
        </p:nvSpPr>
        <p:spPr/>
        <p:txBody>
          <a:bodyPr vert="horz" lIns="45720" tIns="45720" rIns="45720" bIns="45720" rtlCol="0" anchor="t">
            <a:normAutofit/>
          </a:bodyPr>
          <a:lstStyle/>
          <a:p>
            <a:pPr marL="0" indent="0">
              <a:buNone/>
            </a:pPr>
            <a:r>
              <a:rPr lang="en-US" sz="2800" dirty="0"/>
              <a:t>Provides funding for high school students to take college courses through Georgia colleges, universities and technical schools and receive simultaneous credit for college and high school. </a:t>
            </a:r>
          </a:p>
          <a:p>
            <a:pPr marL="0" indent="0">
              <a:buNone/>
            </a:pPr>
            <a:r>
              <a:rPr lang="en-US" sz="2800" dirty="0"/>
              <a:t>Participants must meet admission requirements for the individual institution for which they wish to enroll. </a:t>
            </a:r>
          </a:p>
          <a:p>
            <a:pPr marL="0" indent="0">
              <a:buNone/>
            </a:pPr>
            <a:r>
              <a:rPr lang="en-US" sz="2800" dirty="0"/>
              <a:t>Offered during Summer, Fall, and Spring terms.</a:t>
            </a:r>
          </a:p>
          <a:p>
            <a:pPr marL="0" indent="0">
              <a:buNone/>
            </a:pPr>
            <a:endParaRPr lang="en-US" sz="4000" dirty="0"/>
          </a:p>
          <a:p>
            <a:pPr marL="0" indent="0">
              <a:buNone/>
            </a:pPr>
            <a:endParaRPr lang="en-US" sz="4000" dirty="0"/>
          </a:p>
        </p:txBody>
      </p:sp>
    </p:spTree>
    <p:extLst>
      <p:ext uri="{BB962C8B-B14F-4D97-AF65-F5344CB8AC3E}">
        <p14:creationId xmlns:p14="http://schemas.microsoft.com/office/powerpoint/2010/main" val="3052745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1B686-99F7-4A11-BDD2-E5FF6270BBDD}"/>
              </a:ext>
            </a:extLst>
          </p:cNvPr>
          <p:cNvSpPr>
            <a:spLocks noGrp="1"/>
          </p:cNvSpPr>
          <p:nvPr>
            <p:ph type="title"/>
          </p:nvPr>
        </p:nvSpPr>
        <p:spPr/>
        <p:txBody>
          <a:bodyPr/>
          <a:lstStyle/>
          <a:p>
            <a:r>
              <a:rPr lang="en-US"/>
              <a:t>Auburn First - Overview</a:t>
            </a:r>
          </a:p>
        </p:txBody>
      </p:sp>
      <p:sp>
        <p:nvSpPr>
          <p:cNvPr id="3" name="Content Placeholder 2">
            <a:extLst>
              <a:ext uri="{FF2B5EF4-FFF2-40B4-BE49-F238E27FC236}">
                <a16:creationId xmlns:a16="http://schemas.microsoft.com/office/drawing/2014/main" id="{10EF9245-3478-471A-B71C-12A35C64E6E6}"/>
              </a:ext>
            </a:extLst>
          </p:cNvPr>
          <p:cNvSpPr>
            <a:spLocks noGrp="1"/>
          </p:cNvSpPr>
          <p:nvPr>
            <p:ph idx="1"/>
          </p:nvPr>
        </p:nvSpPr>
        <p:spPr>
          <a:xfrm>
            <a:off x="639193" y="2450237"/>
            <a:ext cx="11098330" cy="3533314"/>
          </a:xfrm>
        </p:spPr>
        <p:txBody>
          <a:bodyPr vert="horz" lIns="45720" tIns="45720" rIns="45720" bIns="45720" rtlCol="0" anchor="t">
            <a:normAutofit/>
          </a:bodyPr>
          <a:lstStyle/>
          <a:p>
            <a:pPr marL="0" indent="0">
              <a:buNone/>
            </a:pPr>
            <a:r>
              <a:rPr lang="en-US" dirty="0">
                <a:effectLst/>
                <a:latin typeface="palatino linotype" panose="02040502050505030304" pitchFamily="18" charset="0"/>
              </a:rPr>
              <a:t>To receive the most up-to-date information on the Auburn First Program, visit their website: </a:t>
            </a:r>
            <a:r>
              <a:rPr lang="en-US" b="1" u="sng" dirty="0">
                <a:effectLst/>
                <a:latin typeface="palatino linotype" panose="02040502050505030304" pitchFamily="18" charset="0"/>
              </a:rPr>
              <a:t>aub.ie/</a:t>
            </a:r>
            <a:r>
              <a:rPr lang="en-US" b="1" u="sng" dirty="0" err="1">
                <a:effectLst/>
                <a:latin typeface="palatino linotype" panose="02040502050505030304" pitchFamily="18" charset="0"/>
              </a:rPr>
              <a:t>auburnfirst</a:t>
            </a:r>
            <a:endParaRPr lang="en-US" dirty="0">
              <a:effectLst/>
            </a:endParaRPr>
          </a:p>
          <a:p>
            <a:pPr marL="0" indent="0">
              <a:buNone/>
            </a:pPr>
            <a:r>
              <a:rPr lang="en-US" dirty="0">
                <a:latin typeface="palatino linotype" panose="02040502050505030304" pitchFamily="18" charset="0"/>
              </a:rPr>
              <a:t>Read about the program here:  </a:t>
            </a:r>
            <a:r>
              <a:rPr lang="en-US" b="1" u="sng" dirty="0">
                <a:solidFill>
                  <a:srgbClr val="F0A010"/>
                </a:solidFill>
                <a:latin typeface="palatino linotype" panose="02040502050505030304" pitchFamily="18" charset="0"/>
              </a:rPr>
              <a:t>https://www.auburn.edu/academic/provost/pathways/auburn-first/</a:t>
            </a:r>
            <a:endParaRPr lang="en-US" dirty="0">
              <a:solidFill>
                <a:srgbClr val="F0A010"/>
              </a:solidFill>
              <a:effectLst/>
            </a:endParaRPr>
          </a:p>
          <a:p>
            <a:pPr marL="0" indent="0">
              <a:buNone/>
            </a:pPr>
            <a:r>
              <a:rPr lang="en-US" b="1" u="sng" dirty="0">
                <a:solidFill>
                  <a:srgbClr val="F0A010"/>
                </a:solidFill>
                <a:effectLst/>
                <a:latin typeface="palatino linotype" panose="02040502050505030304" pitchFamily="18" charset="0"/>
              </a:rPr>
              <a:t>https://www.auburn.edu/academic/provost/pathways/auburn-first/program-details/index.php</a:t>
            </a:r>
            <a:endParaRPr lang="en-US" dirty="0">
              <a:solidFill>
                <a:srgbClr val="F0A010"/>
              </a:solidFill>
              <a:effectLst/>
            </a:endParaRPr>
          </a:p>
        </p:txBody>
      </p:sp>
    </p:spTree>
    <p:extLst>
      <p:ext uri="{BB962C8B-B14F-4D97-AF65-F5344CB8AC3E}">
        <p14:creationId xmlns:p14="http://schemas.microsoft.com/office/powerpoint/2010/main" val="388965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7E346-BD78-4AD8-A9B4-B79B927CD3FD}"/>
              </a:ext>
            </a:extLst>
          </p:cNvPr>
          <p:cNvSpPr>
            <a:spLocks noGrp="1"/>
          </p:cNvSpPr>
          <p:nvPr>
            <p:ph type="title"/>
          </p:nvPr>
        </p:nvSpPr>
        <p:spPr/>
        <p:txBody>
          <a:bodyPr/>
          <a:lstStyle/>
          <a:p>
            <a:r>
              <a:rPr lang="en-US" dirty="0"/>
              <a:t>What to do once all steps are completed</a:t>
            </a:r>
          </a:p>
        </p:txBody>
      </p:sp>
      <p:sp>
        <p:nvSpPr>
          <p:cNvPr id="3" name="Content Placeholder 2">
            <a:extLst>
              <a:ext uri="{FF2B5EF4-FFF2-40B4-BE49-F238E27FC236}">
                <a16:creationId xmlns:a16="http://schemas.microsoft.com/office/drawing/2014/main" id="{37FFADA2-9E29-4496-8032-4A5624A8DE11}"/>
              </a:ext>
            </a:extLst>
          </p:cNvPr>
          <p:cNvSpPr>
            <a:spLocks noGrp="1"/>
          </p:cNvSpPr>
          <p:nvPr>
            <p:ph idx="1"/>
          </p:nvPr>
        </p:nvSpPr>
        <p:spPr>
          <a:xfrm>
            <a:off x="1024128" y="2503503"/>
            <a:ext cx="9720073" cy="3639846"/>
          </a:xfrm>
        </p:spPr>
        <p:txBody>
          <a:bodyPr vert="horz" lIns="45720" tIns="45720" rIns="45720" bIns="45720" rtlCol="0" anchor="t">
            <a:normAutofit fontScale="92500"/>
          </a:bodyPr>
          <a:lstStyle/>
          <a:p>
            <a:r>
              <a:rPr lang="en-US" sz="1700" dirty="0"/>
              <a:t>Once accepted, the college will provide you with instructions on how to register for classes in their system. Each college has their own registration system and any questions regarding this must go to the college directly. Many colleges will provide students with a college email to register for courses.</a:t>
            </a:r>
          </a:p>
          <a:p>
            <a:pPr marL="264795" lvl="1"/>
            <a:r>
              <a:rPr lang="en-US" sz="1700" dirty="0"/>
              <a:t>When registering for DE courses, check and check again to make sure you are registering for the correct course and placement (online or in-person). If online, be sure to check whether the course is synchronous or asynchronous. </a:t>
            </a:r>
          </a:p>
          <a:p>
            <a:r>
              <a:rPr lang="en-US" sz="1700" dirty="0"/>
              <a:t>Deadlines, deadlines, deadlines! Please make sure you are aware of all (school and college) deadlines. Check high school and college email daily.</a:t>
            </a:r>
          </a:p>
          <a:p>
            <a:r>
              <a:rPr lang="en-US" sz="1700" dirty="0"/>
              <a:t>If you make any changes to the courses you are registering for, you must email your counselor immediately with an updated Fulton County Dual Enrollment contract or the college/university may drop you from the course.</a:t>
            </a:r>
          </a:p>
          <a:p>
            <a:r>
              <a:rPr lang="en-US" sz="1700" dirty="0"/>
              <a:t>Submit a screenshot of your final DE course registration to your School Counselor as soon as possible after completing orientation and registration at accepted postsecondary institution.</a:t>
            </a:r>
          </a:p>
          <a:p>
            <a:endParaRPr lang="en-US" sz="2400" dirty="0"/>
          </a:p>
        </p:txBody>
      </p:sp>
    </p:spTree>
    <p:extLst>
      <p:ext uri="{BB962C8B-B14F-4D97-AF65-F5344CB8AC3E}">
        <p14:creationId xmlns:p14="http://schemas.microsoft.com/office/powerpoint/2010/main" val="2922189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Dual Enrollment College Representatives</a:t>
            </a:r>
          </a:p>
        </p:txBody>
      </p:sp>
      <p:sp>
        <p:nvSpPr>
          <p:cNvPr id="3" name="Content Placeholder 2"/>
          <p:cNvSpPr>
            <a:spLocks noGrp="1"/>
          </p:cNvSpPr>
          <p:nvPr>
            <p:ph sz="half" idx="1"/>
          </p:nvPr>
        </p:nvSpPr>
        <p:spPr>
          <a:xfrm>
            <a:off x="998389" y="2478149"/>
            <a:ext cx="3849714" cy="1530586"/>
          </a:xfrm>
        </p:spPr>
        <p:txBody>
          <a:bodyPr vert="horz" lIns="45720" tIns="45720" rIns="45720" bIns="45720" rtlCol="0" anchor="t">
            <a:normAutofit lnSpcReduction="10000"/>
          </a:bodyPr>
          <a:lstStyle/>
          <a:p>
            <a:r>
              <a:rPr lang="en-US" dirty="0"/>
              <a:t>Karen Howell</a:t>
            </a:r>
          </a:p>
          <a:p>
            <a:r>
              <a:rPr lang="en-US" dirty="0"/>
              <a:t>Gwinnett Technical College</a:t>
            </a:r>
          </a:p>
          <a:p>
            <a:r>
              <a:rPr lang="en-US" dirty="0">
                <a:hlinkClick r:id="rId2"/>
              </a:rPr>
              <a:t>khowell@gwinnetttech.edu</a:t>
            </a:r>
            <a:endParaRPr lang="en-US" dirty="0"/>
          </a:p>
          <a:p>
            <a:endParaRPr lang="en-US" dirty="0"/>
          </a:p>
        </p:txBody>
      </p:sp>
      <p:sp>
        <p:nvSpPr>
          <p:cNvPr id="4" name="Content Placeholder 3"/>
          <p:cNvSpPr>
            <a:spLocks noGrp="1"/>
          </p:cNvSpPr>
          <p:nvPr>
            <p:ph sz="half" idx="2"/>
          </p:nvPr>
        </p:nvSpPr>
        <p:spPr>
          <a:xfrm>
            <a:off x="6096000" y="2540838"/>
            <a:ext cx="4962698" cy="1603324"/>
          </a:xfrm>
        </p:spPr>
        <p:txBody>
          <a:bodyPr vert="horz" lIns="45720" tIns="45720" rIns="45720" bIns="45720" rtlCol="0" anchor="t">
            <a:normAutofit lnSpcReduction="10000"/>
          </a:bodyPr>
          <a:lstStyle/>
          <a:p>
            <a:r>
              <a:rPr lang="en-US" dirty="0"/>
              <a:t>Julie Locicero</a:t>
            </a:r>
          </a:p>
          <a:p>
            <a:r>
              <a:rPr lang="en-US" dirty="0"/>
              <a:t>Georgia State/Perimeter College</a:t>
            </a:r>
          </a:p>
          <a:p>
            <a:r>
              <a:rPr lang="en-US" dirty="0">
                <a:ea typeface="+mn-lt"/>
                <a:cs typeface="+mn-lt"/>
              </a:rPr>
              <a:t>Jlocicero@gsu.edu</a:t>
            </a:r>
            <a:endParaRPr lang="en-US" dirty="0"/>
          </a:p>
          <a:p>
            <a:endParaRPr lang="en-US" dirty="0"/>
          </a:p>
          <a:p>
            <a:endParaRPr lang="en-US" dirty="0"/>
          </a:p>
        </p:txBody>
      </p:sp>
      <p:sp>
        <p:nvSpPr>
          <p:cNvPr id="7" name="AutoShape 2" descr="Image result for georgia perimeter- georgia state"/>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9" name="Table 9">
            <a:extLst>
              <a:ext uri="{FF2B5EF4-FFF2-40B4-BE49-F238E27FC236}">
                <a16:creationId xmlns:a16="http://schemas.microsoft.com/office/drawing/2014/main" id="{74418409-A2B2-4FA2-95EF-D29F06D46247}"/>
              </a:ext>
            </a:extLst>
          </p:cNvPr>
          <p:cNvGraphicFramePr>
            <a:graphicFrameLocks noGrp="1"/>
          </p:cNvGraphicFramePr>
          <p:nvPr>
            <p:extLst>
              <p:ext uri="{D42A27DB-BD31-4B8C-83A1-F6EECF244321}">
                <p14:modId xmlns:p14="http://schemas.microsoft.com/office/powerpoint/2010/main" val="48474874"/>
              </p:ext>
            </p:extLst>
          </p:nvPr>
        </p:nvGraphicFramePr>
        <p:xfrm>
          <a:off x="4038603" y="4144162"/>
          <a:ext cx="3518704" cy="2011680"/>
        </p:xfrm>
        <a:graphic>
          <a:graphicData uri="http://schemas.openxmlformats.org/drawingml/2006/table">
            <a:tbl>
              <a:tblPr firstRow="1" bandRow="1">
                <a:tableStyleId>{5C22544A-7EE6-4342-B048-85BDC9FD1C3A}</a:tableStyleId>
              </a:tblPr>
              <a:tblGrid>
                <a:gridCol w="3518704">
                  <a:extLst>
                    <a:ext uri="{9D8B030D-6E8A-4147-A177-3AD203B41FA5}">
                      <a16:colId xmlns:a16="http://schemas.microsoft.com/office/drawing/2014/main" val="2032427101"/>
                    </a:ext>
                  </a:extLst>
                </a:gridCol>
              </a:tblGrid>
              <a:tr h="1190200">
                <a:tc>
                  <a:txBody>
                    <a:bodyPr/>
                    <a:lstStyle/>
                    <a:p>
                      <a:pPr marL="0" indent="0">
                        <a:buNone/>
                      </a:pPr>
                      <a:r>
                        <a:rPr lang="en-US" b="0" dirty="0">
                          <a:solidFill>
                            <a:schemeClr val="tx1"/>
                          </a:solidFill>
                        </a:rPr>
                        <a:t>Beth</a:t>
                      </a:r>
                      <a:r>
                        <a:rPr lang="en-US" dirty="0">
                          <a:solidFill>
                            <a:schemeClr val="tx1"/>
                          </a:solidFill>
                        </a:rPr>
                        <a:t> </a:t>
                      </a:r>
                      <a:r>
                        <a:rPr lang="en-US" b="0" dirty="0">
                          <a:solidFill>
                            <a:schemeClr val="tx1"/>
                          </a:solidFill>
                        </a:rPr>
                        <a:t>Hatcher</a:t>
                      </a:r>
                    </a:p>
                    <a:p>
                      <a:pPr marL="0" lvl="0" indent="0">
                        <a:buNone/>
                      </a:pPr>
                      <a:r>
                        <a:rPr lang="en-US" b="0" dirty="0">
                          <a:solidFill>
                            <a:schemeClr val="tx1"/>
                          </a:solidFill>
                        </a:rPr>
                        <a:t>Auburn University/Auburn First</a:t>
                      </a:r>
                    </a:p>
                    <a:p>
                      <a:pPr marL="0" lvl="0" indent="0">
                        <a:buNone/>
                      </a:pPr>
                      <a:r>
                        <a:rPr lang="en-US" sz="1800" b="1" i="0" u="none" strike="noStrike" noProof="0" dirty="0">
                          <a:latin typeface="Tw Cen MT"/>
                          <a:hlinkClick r:id="rId3"/>
                        </a:rPr>
                        <a:t>aufirst@auburn.edu</a:t>
                      </a:r>
                    </a:p>
                    <a:p>
                      <a:pPr marL="0" lvl="0" indent="0">
                        <a:buNone/>
                      </a:pPr>
                      <a:r>
                        <a:rPr lang="en-US" sz="1800" b="0" i="0" u="none" strike="noStrike" noProof="0" dirty="0">
                          <a:solidFill>
                            <a:schemeClr val="tx1"/>
                          </a:solidFill>
                        </a:rPr>
                        <a:t>(334) 844-8732</a:t>
                      </a:r>
                      <a:endParaRPr lang="en-US" dirty="0">
                        <a:solidFill>
                          <a:schemeClr val="tx1"/>
                        </a:solidFill>
                      </a:endParaRPr>
                    </a:p>
                    <a:p>
                      <a:pPr marL="285750" lvl="0" indent="-285750">
                        <a:buFont typeface="Arial"/>
                        <a:buChar char="•"/>
                      </a:pPr>
                      <a:endParaRPr lang="en-US" dirty="0"/>
                    </a:p>
                    <a:p>
                      <a:pPr marL="285750" lvl="0" indent="-285750">
                        <a:buFont typeface="Arial"/>
                        <a:buChar char="•"/>
                      </a:pPr>
                      <a:endParaRPr lang="en-US" sz="1800" b="0" i="0" u="none" strike="noStrike" noProof="0" dirty="0">
                        <a:latin typeface="Tw Cen MT"/>
                      </a:endParaRPr>
                    </a:p>
                    <a:p>
                      <a:pPr marL="285750" lvl="0" indent="-285750">
                        <a:buFont typeface="Arial"/>
                        <a:buChar char="•"/>
                      </a:pPr>
                      <a:endParaRPr lang="en-US" sz="1800" b="0" i="0" u="none" strike="noStrike" noProof="0" dirty="0">
                        <a:latin typeface="Tw Cen MT"/>
                      </a:endParaRPr>
                    </a:p>
                  </a:txBody>
                  <a:tcPr>
                    <a:solidFill>
                      <a:schemeClr val="bg1"/>
                    </a:solidFill>
                  </a:tcPr>
                </a:tc>
                <a:extLst>
                  <a:ext uri="{0D108BD9-81ED-4DB2-BD59-A6C34878D82A}">
                    <a16:rowId xmlns:a16="http://schemas.microsoft.com/office/drawing/2014/main" val="2349616437"/>
                  </a:ext>
                </a:extLst>
              </a:tr>
            </a:tbl>
          </a:graphicData>
        </a:graphic>
      </p:graphicFrame>
      <p:pic>
        <p:nvPicPr>
          <p:cNvPr id="10" name="Picture 10" descr="A picture containing icon&#10;&#10;Description automatically generated">
            <a:extLst>
              <a:ext uri="{FF2B5EF4-FFF2-40B4-BE49-F238E27FC236}">
                <a16:creationId xmlns:a16="http://schemas.microsoft.com/office/drawing/2014/main" id="{86505666-B5FF-4B36-B462-F169C2E6D329}"/>
              </a:ext>
            </a:extLst>
          </p:cNvPr>
          <p:cNvPicPr>
            <a:picLocks noChangeAspect="1"/>
          </p:cNvPicPr>
          <p:nvPr/>
        </p:nvPicPr>
        <p:blipFill>
          <a:blip r:embed="rId4"/>
          <a:stretch>
            <a:fillRect/>
          </a:stretch>
        </p:blipFill>
        <p:spPr>
          <a:xfrm>
            <a:off x="5713486" y="5071168"/>
            <a:ext cx="2743200" cy="956058"/>
          </a:xfrm>
          <a:prstGeom prst="rect">
            <a:avLst/>
          </a:prstGeom>
        </p:spPr>
      </p:pic>
      <p:pic>
        <p:nvPicPr>
          <p:cNvPr id="5" name="Picture 5">
            <a:extLst>
              <a:ext uri="{FF2B5EF4-FFF2-40B4-BE49-F238E27FC236}">
                <a16:creationId xmlns:a16="http://schemas.microsoft.com/office/drawing/2014/main" id="{484C5CA4-86F4-4144-A7DE-C07413887649}"/>
              </a:ext>
            </a:extLst>
          </p:cNvPr>
          <p:cNvPicPr>
            <a:picLocks noChangeAspect="1"/>
          </p:cNvPicPr>
          <p:nvPr/>
        </p:nvPicPr>
        <p:blipFill>
          <a:blip r:embed="rId5"/>
          <a:stretch>
            <a:fillRect/>
          </a:stretch>
        </p:blipFill>
        <p:spPr>
          <a:xfrm>
            <a:off x="1760098" y="4008734"/>
            <a:ext cx="1666875" cy="1666875"/>
          </a:xfrm>
          <a:prstGeom prst="rect">
            <a:avLst/>
          </a:prstGeom>
        </p:spPr>
      </p:pic>
      <p:pic>
        <p:nvPicPr>
          <p:cNvPr id="6" name="Picture 7" descr="A picture containing text, clipart&#10;&#10;Description automatically generated">
            <a:extLst>
              <a:ext uri="{FF2B5EF4-FFF2-40B4-BE49-F238E27FC236}">
                <a16:creationId xmlns:a16="http://schemas.microsoft.com/office/drawing/2014/main" id="{5F9D9E76-B8E4-4E66-AEF4-A7CB9ED20F49}"/>
              </a:ext>
            </a:extLst>
          </p:cNvPr>
          <p:cNvPicPr>
            <a:picLocks noChangeAspect="1"/>
          </p:cNvPicPr>
          <p:nvPr/>
        </p:nvPicPr>
        <p:blipFill>
          <a:blip r:embed="rId6"/>
          <a:stretch>
            <a:fillRect/>
          </a:stretch>
        </p:blipFill>
        <p:spPr>
          <a:xfrm>
            <a:off x="8153398" y="3945873"/>
            <a:ext cx="2743200" cy="737826"/>
          </a:xfrm>
          <a:prstGeom prst="rect">
            <a:avLst/>
          </a:prstGeom>
        </p:spPr>
      </p:pic>
    </p:spTree>
    <p:extLst>
      <p:ext uri="{BB962C8B-B14F-4D97-AF65-F5344CB8AC3E}">
        <p14:creationId xmlns:p14="http://schemas.microsoft.com/office/powerpoint/2010/main" val="209526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7361F-6744-4AC6-B1C7-45A155E47084}"/>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54A7D0F4-E143-4BCF-BE1C-B81A6D6B0D9F}"/>
              </a:ext>
            </a:extLst>
          </p:cNvPr>
          <p:cNvSpPr>
            <a:spLocks noGrp="1"/>
          </p:cNvSpPr>
          <p:nvPr>
            <p:ph idx="1"/>
          </p:nvPr>
        </p:nvSpPr>
        <p:spPr>
          <a:xfrm>
            <a:off x="860843" y="2512380"/>
            <a:ext cx="10492958" cy="3796979"/>
          </a:xfrm>
        </p:spPr>
        <p:txBody>
          <a:bodyPr vert="horz" lIns="45720" tIns="45720" rIns="45720" bIns="45720" rtlCol="0" anchor="t">
            <a:normAutofit fontScale="70000" lnSpcReduction="20000"/>
          </a:bodyPr>
          <a:lstStyle/>
          <a:p>
            <a:pPr marL="0" indent="0" fontAlgn="base">
              <a:buNone/>
            </a:pPr>
            <a:r>
              <a:rPr lang="en-US" dirty="0"/>
              <a:t>​</a:t>
            </a:r>
            <a:r>
              <a:rPr lang="en-US" sz="1600" dirty="0">
                <a:ea typeface="+mn-lt"/>
                <a:cs typeface="+mn-lt"/>
              </a:rPr>
              <a:t>Fulton County DE Contract</a:t>
            </a:r>
          </a:p>
          <a:p>
            <a:pPr marL="0" indent="0">
              <a:buNone/>
            </a:pPr>
            <a:r>
              <a:rPr lang="en-US" sz="1600" dirty="0">
                <a:latin typeface="TW Cen MT"/>
                <a:hlinkClick r:id="rId2"/>
              </a:rPr>
              <a:t>https://www.northviewcounseling.com/mowr</a:t>
            </a:r>
            <a:endParaRPr lang="en-US" sz="1600" dirty="0">
              <a:latin typeface="TW Cen MT"/>
            </a:endParaRPr>
          </a:p>
          <a:p>
            <a:pPr marL="0" indent="0">
              <a:buNone/>
            </a:pPr>
            <a:r>
              <a:rPr lang="en-US" sz="1600" dirty="0">
                <a:latin typeface="TW Cen MT"/>
              </a:rPr>
              <a:t>Auburn First Information</a:t>
            </a:r>
          </a:p>
          <a:p>
            <a:pPr marL="0" indent="0">
              <a:buNone/>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3" tooltip="aub.ie/auburnfirst"/>
              </a:rPr>
              <a:t>aub.ie/</a:t>
            </a:r>
            <a:r>
              <a:rPr lang="en-US" sz="1800" u="sng"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3" tooltip="aub.ie/auburnfirst"/>
              </a:rPr>
              <a:t>auburnfirst</a:t>
            </a:r>
            <a:endPar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600" dirty="0"/>
              <a:t>Transcript Request for DE through Scrib Order</a:t>
            </a:r>
            <a:endParaRPr lang="en-US" sz="1600" dirty="0">
              <a:ea typeface="+mn-lt"/>
              <a:cs typeface="+mn-lt"/>
            </a:endParaRPr>
          </a:p>
          <a:p>
            <a:pPr marL="0" indent="0">
              <a:buNone/>
            </a:pPr>
            <a:r>
              <a:rPr lang="en-US" sz="1600" dirty="0">
                <a:ea typeface="+mn-lt"/>
                <a:cs typeface="+mn-lt"/>
                <a:hlinkClick r:id="rId4"/>
              </a:rPr>
              <a:t>https://fultonga.scriborder.com/applicationCurrent</a:t>
            </a:r>
            <a:endParaRPr lang="en-US" sz="1600" dirty="0">
              <a:ea typeface="+mn-lt"/>
              <a:cs typeface="+mn-lt"/>
            </a:endParaRPr>
          </a:p>
          <a:p>
            <a:pPr marL="0" indent="0">
              <a:buNone/>
            </a:pPr>
            <a:r>
              <a:rPr lang="en-US" sz="1600" dirty="0" err="1"/>
              <a:t>GAFutures</a:t>
            </a:r>
            <a:r>
              <a:rPr lang="en-US" sz="1600" dirty="0"/>
              <a:t>  ​</a:t>
            </a:r>
          </a:p>
          <a:p>
            <a:pPr marL="0" indent="0">
              <a:buNone/>
            </a:pPr>
            <a:r>
              <a:rPr lang="en-US" sz="1600" dirty="0">
                <a:ea typeface="+mn-lt"/>
                <a:cs typeface="+mn-lt"/>
                <a:hlinkClick r:id="rId5"/>
              </a:rPr>
              <a:t>https://www.gafutures.org/hope-state-aid-programs/scholarships-grants/dual-enrollment/</a:t>
            </a:r>
            <a:endParaRPr lang="en-US" sz="1600" dirty="0">
              <a:hlinkClick r:id="" action="ppaction://noaction"/>
            </a:endParaRPr>
          </a:p>
          <a:p>
            <a:pPr marL="0" indent="0" fontAlgn="base">
              <a:buNone/>
            </a:pPr>
            <a:r>
              <a:rPr lang="en-US" sz="1600" dirty="0"/>
              <a:t>GADOE DE Information​</a:t>
            </a:r>
          </a:p>
          <a:p>
            <a:pPr marL="0" indent="0" fontAlgn="base">
              <a:buNone/>
            </a:pPr>
            <a:r>
              <a:rPr lang="en-US" sz="1600" dirty="0">
                <a:hlinkClick r:id="rId6"/>
              </a:rPr>
              <a:t>http://www.gadoe.org/Curriculum-Instruction-and-Assessment/CTAE/Pages/Transition-Career-Partnerships.aspx</a:t>
            </a:r>
            <a:r>
              <a:rPr lang="en-US" sz="1600" dirty="0"/>
              <a:t>​​</a:t>
            </a:r>
          </a:p>
          <a:p>
            <a:pPr marL="0" indent="0" fontAlgn="base">
              <a:buNone/>
            </a:pPr>
            <a:r>
              <a:rPr lang="en-US" sz="1600" dirty="0"/>
              <a:t>USG Dual Enrollment Admissions Requirement</a:t>
            </a:r>
          </a:p>
          <a:p>
            <a:pPr marL="0" indent="0" fontAlgn="base">
              <a:buNone/>
            </a:pPr>
            <a:r>
              <a:rPr lang="en-US" sz="1600" dirty="0">
                <a:hlinkClick r:id="rId7"/>
              </a:rPr>
              <a:t>https://www.usg.edu/student_affairs/prospective_students/opportunities</a:t>
            </a:r>
            <a:r>
              <a:rPr lang="en-US" sz="1600" dirty="0"/>
              <a:t> ​</a:t>
            </a:r>
          </a:p>
          <a:p>
            <a:pPr marL="0" indent="0" fontAlgn="base">
              <a:buNone/>
            </a:pPr>
            <a:r>
              <a:rPr lang="en-US" sz="1600" dirty="0"/>
              <a:t>USG Staying on Course Document(required classes for freshmen 4-year college admission)</a:t>
            </a:r>
          </a:p>
          <a:p>
            <a:pPr marL="0" indent="0" fontAlgn="base">
              <a:buNone/>
            </a:pPr>
            <a:r>
              <a:rPr lang="en-US" sz="1600" dirty="0">
                <a:hlinkClick r:id="rId8"/>
              </a:rPr>
              <a:t>https://www.usg.edu/assets/student_affairs/documents/Staying_on_Course.pdf​</a:t>
            </a:r>
          </a:p>
          <a:p>
            <a:pPr marL="0" indent="0">
              <a:buNone/>
            </a:pPr>
            <a:endParaRPr lang="en-US" dirty="0"/>
          </a:p>
          <a:p>
            <a:endParaRPr lang="en-US" dirty="0"/>
          </a:p>
        </p:txBody>
      </p:sp>
    </p:spTree>
    <p:extLst>
      <p:ext uri="{BB962C8B-B14F-4D97-AF65-F5344CB8AC3E}">
        <p14:creationId xmlns:p14="http://schemas.microsoft.com/office/powerpoint/2010/main" val="770480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872E9-CAD8-437C-A37E-42EF5F1CED79}"/>
              </a:ext>
            </a:extLst>
          </p:cNvPr>
          <p:cNvSpPr>
            <a:spLocks noGrp="1"/>
          </p:cNvSpPr>
          <p:nvPr>
            <p:ph type="title"/>
          </p:nvPr>
        </p:nvSpPr>
        <p:spPr/>
        <p:txBody>
          <a:bodyPr/>
          <a:lstStyle/>
          <a:p>
            <a:r>
              <a:rPr lang="en-US" dirty="0"/>
              <a:t>Dual Enrollment Eligibility</a:t>
            </a:r>
          </a:p>
        </p:txBody>
      </p:sp>
      <p:sp>
        <p:nvSpPr>
          <p:cNvPr id="3" name="Content Placeholder 2">
            <a:extLst>
              <a:ext uri="{FF2B5EF4-FFF2-40B4-BE49-F238E27FC236}">
                <a16:creationId xmlns:a16="http://schemas.microsoft.com/office/drawing/2014/main" id="{B14D8591-A3B1-4016-83DE-C2E0F878604E}"/>
              </a:ext>
            </a:extLst>
          </p:cNvPr>
          <p:cNvSpPr>
            <a:spLocks noGrp="1"/>
          </p:cNvSpPr>
          <p:nvPr>
            <p:ph idx="1"/>
          </p:nvPr>
        </p:nvSpPr>
        <p:spPr>
          <a:xfrm>
            <a:off x="1104027" y="2457227"/>
            <a:ext cx="9720073" cy="3712753"/>
          </a:xfrm>
        </p:spPr>
        <p:txBody>
          <a:bodyPr vert="horz" lIns="45720" tIns="45720" rIns="45720" bIns="45720" rtlCol="0" anchor="t">
            <a:normAutofit fontScale="85000" lnSpcReduction="20000"/>
          </a:bodyPr>
          <a:lstStyle/>
          <a:p>
            <a:pPr marL="470535" lvl="1" indent="-342900"/>
            <a:r>
              <a:rPr lang="en-US" sz="2000" dirty="0"/>
              <a:t>Enrolled in a Fulton County high school and not received a high school diploma</a:t>
            </a:r>
          </a:p>
          <a:p>
            <a:pPr marL="470535" lvl="1" indent="-342900"/>
            <a:r>
              <a:rPr lang="en-US" sz="2000" dirty="0"/>
              <a:t>Meets admission requirements and has been accepted by an eligible postsecondary institution</a:t>
            </a:r>
          </a:p>
          <a:p>
            <a:pPr marL="470535" lvl="1" indent="-342900"/>
            <a:r>
              <a:rPr lang="en-US" sz="2000" dirty="0"/>
              <a:t>Has not been withdrawn from two or more college courses</a:t>
            </a:r>
          </a:p>
          <a:p>
            <a:pPr marL="470535" lvl="1" indent="-342900"/>
            <a:r>
              <a:rPr lang="en-US" sz="2000" dirty="0"/>
              <a:t>Meets all district, college, and high school deadlines</a:t>
            </a:r>
          </a:p>
          <a:p>
            <a:pPr marL="470535" lvl="1" indent="-342900"/>
            <a:r>
              <a:rPr lang="en-US" sz="2000" dirty="0"/>
              <a:t>Students must maintain Satisfactory Academic Progress (SAP), as defined by the individual institution to remain eligible to continue in the DE program. If found ineligible, the student must return to the high school the following semester.</a:t>
            </a:r>
          </a:p>
          <a:p>
            <a:pPr marL="470535" lvl="1" indent="-342900"/>
            <a:r>
              <a:rPr lang="en-US" sz="2000" dirty="0"/>
              <a:t>Meets grade eligibility requirements (see below)</a:t>
            </a:r>
            <a:endParaRPr lang="en-US" dirty="0"/>
          </a:p>
          <a:p>
            <a:pPr marL="653415" lvl="2"/>
            <a:r>
              <a:rPr lang="en-US" sz="1700" dirty="0"/>
              <a:t>11th &amp; 12th grade: </a:t>
            </a:r>
            <a:r>
              <a:rPr lang="en-US" sz="1700" dirty="0">
                <a:ea typeface="+mn-lt"/>
                <a:cs typeface="+mn-lt"/>
              </a:rPr>
              <a:t>Eligible students may take any approved Dual Enrollment courses listed on the Course Directory, at an eligible participating postsecondary institution (USG, TCSG or private).</a:t>
            </a:r>
          </a:p>
          <a:p>
            <a:pPr marL="653415" lvl="2"/>
            <a:r>
              <a:rPr lang="en-US" sz="1700" dirty="0"/>
              <a:t>10th Grade: </a:t>
            </a:r>
            <a:r>
              <a:rPr lang="en-US" sz="1700" dirty="0">
                <a:ea typeface="+mn-lt"/>
                <a:cs typeface="+mn-lt"/>
              </a:rPr>
              <a:t>may enroll in approved Career, Technical and Agricultural Education (CTAE) courses listed on the Course Directory at a participating TCSG institution only. (Exception: Accepted GT Distance Math Students)</a:t>
            </a:r>
            <a:endParaRPr lang="en-US" sz="1700" dirty="0"/>
          </a:p>
          <a:p>
            <a:pPr marL="653415" lvl="2"/>
            <a:r>
              <a:rPr lang="en-US" sz="1700" dirty="0"/>
              <a:t>9th Grade: not eligible (Exception: Accepted GT Distance Math Students)</a:t>
            </a:r>
          </a:p>
          <a:p>
            <a:pPr marL="127635" lvl="1" indent="0">
              <a:buNone/>
            </a:pPr>
            <a:endParaRPr lang="en-US" sz="2400" dirty="0"/>
          </a:p>
          <a:p>
            <a:pPr marL="264795" lvl="1">
              <a:buFont typeface="Arial" panose="020B0602020104020603" pitchFamily="34" charset="0"/>
              <a:buChar char="•"/>
            </a:pPr>
            <a:endParaRPr lang="en-US" sz="2400" dirty="0"/>
          </a:p>
          <a:p>
            <a:pPr marL="264795" lvl="1">
              <a:buFont typeface="Arial" panose="020B0602020104020603" pitchFamily="34" charset="0"/>
              <a:buChar char="•"/>
            </a:pPr>
            <a:endParaRPr lang="en-US" dirty="0"/>
          </a:p>
          <a:p>
            <a:pPr marL="264795" lvl="1">
              <a:buFont typeface="Arial" panose="020B0602020104020603" pitchFamily="34" charset="0"/>
              <a:buChar char="•"/>
            </a:pPr>
            <a:endParaRPr lang="en-US" dirty="0"/>
          </a:p>
        </p:txBody>
      </p:sp>
      <p:sp>
        <p:nvSpPr>
          <p:cNvPr id="6" name="TextBox 5">
            <a:extLst>
              <a:ext uri="{FF2B5EF4-FFF2-40B4-BE49-F238E27FC236}">
                <a16:creationId xmlns:a16="http://schemas.microsoft.com/office/drawing/2014/main" id="{1F6F0537-B5FF-40D1-92AB-F0E0B5159F7B}"/>
              </a:ext>
            </a:extLst>
          </p:cNvPr>
          <p:cNvSpPr txBox="1"/>
          <p:nvPr/>
        </p:nvSpPr>
        <p:spPr>
          <a:xfrm>
            <a:off x="4724400" y="4518025"/>
            <a:ext cx="2743200" cy="264027"/>
          </a:xfrm>
          <a:prstGeom prst="rect">
            <a:avLst/>
          </a:prstGeom>
        </p:spPr>
        <p:txBody>
          <a:bodyPr anchor="t">
            <a:normAutofit fontScale="70000" lnSpcReduction="20000"/>
          </a:bodyPr>
          <a:lstStyle/>
          <a:p>
            <a:endParaRPr lang="en-US"/>
          </a:p>
        </p:txBody>
      </p:sp>
    </p:spTree>
    <p:extLst>
      <p:ext uri="{BB962C8B-B14F-4D97-AF65-F5344CB8AC3E}">
        <p14:creationId xmlns:p14="http://schemas.microsoft.com/office/powerpoint/2010/main" val="1708417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C148C-3328-BAD3-018F-F4A56E127F95}"/>
              </a:ext>
            </a:extLst>
          </p:cNvPr>
          <p:cNvSpPr>
            <a:spLocks noGrp="1"/>
          </p:cNvSpPr>
          <p:nvPr>
            <p:ph type="title"/>
          </p:nvPr>
        </p:nvSpPr>
        <p:spPr/>
        <p:txBody>
          <a:bodyPr/>
          <a:lstStyle/>
          <a:p>
            <a:r>
              <a:rPr lang="en-US" dirty="0"/>
              <a:t>Dual Enrollment General Information</a:t>
            </a:r>
          </a:p>
        </p:txBody>
      </p:sp>
      <p:sp>
        <p:nvSpPr>
          <p:cNvPr id="3" name="Content Placeholder 2">
            <a:extLst>
              <a:ext uri="{FF2B5EF4-FFF2-40B4-BE49-F238E27FC236}">
                <a16:creationId xmlns:a16="http://schemas.microsoft.com/office/drawing/2014/main" id="{B7372A1E-56DF-074C-1DA6-6A09FAA8CFCE}"/>
              </a:ext>
            </a:extLst>
          </p:cNvPr>
          <p:cNvSpPr>
            <a:spLocks noGrp="1"/>
          </p:cNvSpPr>
          <p:nvPr>
            <p:ph idx="1"/>
          </p:nvPr>
        </p:nvSpPr>
        <p:spPr/>
        <p:txBody>
          <a:bodyPr>
            <a:normAutofit fontScale="77500" lnSpcReduction="20000"/>
          </a:bodyPr>
          <a:lstStyle/>
          <a:p>
            <a:r>
              <a:rPr lang="en-US" sz="2400" dirty="0"/>
              <a:t>Classes will be scheduled at the beginning or end of the school day (i.e., 1</a:t>
            </a:r>
            <a:r>
              <a:rPr lang="en-US" sz="2400" baseline="30000" dirty="0"/>
              <a:t>st</a:t>
            </a:r>
            <a:r>
              <a:rPr lang="en-US" sz="2400" dirty="0"/>
              <a:t> or 6</a:t>
            </a:r>
            <a:r>
              <a:rPr lang="en-US" sz="2400" baseline="30000" dirty="0"/>
              <a:t>th</a:t>
            </a:r>
            <a:r>
              <a:rPr lang="en-US" sz="2400" dirty="0"/>
              <a:t> period off campus).</a:t>
            </a:r>
          </a:p>
          <a:p>
            <a:pPr marL="264795" lvl="1"/>
            <a:r>
              <a:rPr lang="en-US" sz="2400" dirty="0"/>
              <a:t>Northview lab space cannot accommodate DE students, therefore, students are not permitted to be on NHS campus during their DE class period and must provide their own transportation to and from school. </a:t>
            </a:r>
          </a:p>
          <a:p>
            <a:pPr marL="264795" lvl="1"/>
            <a:r>
              <a:rPr lang="en-US" sz="2400" dirty="0"/>
              <a:t>Each college maintains their own deadlines, including registration, book fees, withdrawing, etc.</a:t>
            </a:r>
          </a:p>
          <a:p>
            <a:pPr marL="264795" lvl="1"/>
            <a:r>
              <a:rPr lang="en-US" sz="2400" dirty="0"/>
              <a:t>The state pays for up to 30 hours of Dual Enrollment coursework. If you exceed the 30 credit hours, you would be required to self-pay for any DE course moving forward (See slide 14 for screenshot for more details).</a:t>
            </a:r>
          </a:p>
          <a:p>
            <a:pPr marL="264795" lvl="1"/>
            <a:r>
              <a:rPr lang="en-US" sz="2400" dirty="0"/>
              <a:t>Students with 504s or IEPs must contact the college to request accommodations.</a:t>
            </a:r>
          </a:p>
          <a:p>
            <a:endParaRPr lang="en-US" dirty="0"/>
          </a:p>
        </p:txBody>
      </p:sp>
    </p:spTree>
    <p:extLst>
      <p:ext uri="{BB962C8B-B14F-4D97-AF65-F5344CB8AC3E}">
        <p14:creationId xmlns:p14="http://schemas.microsoft.com/office/powerpoint/2010/main" val="3596883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6BD80-EDD5-48F5-BDC9-0905895FDCF6}"/>
              </a:ext>
            </a:extLst>
          </p:cNvPr>
          <p:cNvSpPr>
            <a:spLocks noGrp="1"/>
          </p:cNvSpPr>
          <p:nvPr>
            <p:ph type="title"/>
          </p:nvPr>
        </p:nvSpPr>
        <p:spPr>
          <a:xfrm>
            <a:off x="1295402" y="982132"/>
            <a:ext cx="9601196" cy="1303867"/>
          </a:xfrm>
        </p:spPr>
        <p:txBody>
          <a:bodyPr>
            <a:normAutofit/>
          </a:bodyPr>
          <a:lstStyle/>
          <a:p>
            <a:r>
              <a:rPr lang="en-US">
                <a:solidFill>
                  <a:srgbClr val="262626"/>
                </a:solidFill>
              </a:rPr>
              <a:t>Is Dual Enrollment the Right Fit for me?</a:t>
            </a:r>
          </a:p>
        </p:txBody>
      </p:sp>
      <p:graphicFrame>
        <p:nvGraphicFramePr>
          <p:cNvPr id="6" name="Content Placeholder 2">
            <a:extLst>
              <a:ext uri="{FF2B5EF4-FFF2-40B4-BE49-F238E27FC236}">
                <a16:creationId xmlns:a16="http://schemas.microsoft.com/office/drawing/2014/main" id="{18CFB17F-155C-0AC3-9752-B983AF2B22BD}"/>
              </a:ext>
            </a:extLst>
          </p:cNvPr>
          <p:cNvGraphicFramePr>
            <a:graphicFrameLocks noGrp="1"/>
          </p:cNvGraphicFramePr>
          <p:nvPr>
            <p:ph idx="1"/>
            <p:extLst>
              <p:ext uri="{D42A27DB-BD31-4B8C-83A1-F6EECF244321}">
                <p14:modId xmlns:p14="http://schemas.microsoft.com/office/powerpoint/2010/main" val="2468428801"/>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3475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Part-time vs full-time Dual Enrollment</a:t>
            </a:r>
          </a:p>
        </p:txBody>
      </p:sp>
      <p:sp>
        <p:nvSpPr>
          <p:cNvPr id="3" name="Content Placeholder 2"/>
          <p:cNvSpPr>
            <a:spLocks noGrp="1"/>
          </p:cNvSpPr>
          <p:nvPr>
            <p:ph idx="1"/>
          </p:nvPr>
        </p:nvSpPr>
        <p:spPr>
          <a:xfrm>
            <a:off x="773344" y="2483556"/>
            <a:ext cx="10993286" cy="3469376"/>
          </a:xfrm>
        </p:spPr>
        <p:txBody>
          <a:bodyPr vert="horz" lIns="45720" tIns="45720" rIns="45720" bIns="45720" rtlCol="0" anchor="t">
            <a:normAutofit fontScale="77500" lnSpcReduction="20000"/>
          </a:bodyPr>
          <a:lstStyle/>
          <a:p>
            <a:pPr marL="0" indent="0">
              <a:buNone/>
            </a:pPr>
            <a:r>
              <a:rPr lang="en-US" sz="3200" dirty="0"/>
              <a:t> Part-time Dual Enrollment</a:t>
            </a:r>
            <a:endParaRPr lang="en-US" dirty="0"/>
          </a:p>
          <a:p>
            <a:pPr marL="447675" lvl="2"/>
            <a:r>
              <a:rPr lang="en-US" sz="2400" dirty="0"/>
              <a:t>Taking fewer than 12 credit hours </a:t>
            </a:r>
          </a:p>
          <a:p>
            <a:pPr marL="447675" lvl="2"/>
            <a:r>
              <a:rPr lang="en-US" sz="2400" dirty="0"/>
              <a:t>Must be enrolled in 6 courses total between NHS and DE (seniors only are permitted to take 5)</a:t>
            </a:r>
          </a:p>
          <a:p>
            <a:pPr marL="447675" lvl="2"/>
            <a:r>
              <a:rPr lang="en-US" sz="2400" dirty="0"/>
              <a:t>DE courses must be taken off-campus</a:t>
            </a:r>
          </a:p>
          <a:p>
            <a:pPr marL="447675" lvl="2"/>
            <a:r>
              <a:rPr lang="en-US" sz="2400" dirty="0"/>
              <a:t>Note: College classes are semester-long only so new classes will need to be selected for each semester.</a:t>
            </a:r>
          </a:p>
          <a:p>
            <a:pPr marL="161925" lvl="2" indent="0">
              <a:buNone/>
            </a:pPr>
            <a:r>
              <a:rPr lang="en-US" sz="3200" dirty="0"/>
              <a:t>Full-time Dual Enrollment</a:t>
            </a:r>
            <a:endParaRPr lang="en-US" dirty="0"/>
          </a:p>
          <a:p>
            <a:pPr marL="447675" lvl="2"/>
            <a:r>
              <a:rPr lang="en-US" sz="2400" dirty="0"/>
              <a:t>Must be enrolled as a full-time student at the college</a:t>
            </a:r>
          </a:p>
          <a:p>
            <a:pPr marL="447675" lvl="2"/>
            <a:r>
              <a:rPr lang="en-US" sz="2400" dirty="0"/>
              <a:t>Must have minimum of 12 hours per semester, with a maximum of 15 hours per semester</a:t>
            </a:r>
          </a:p>
          <a:p>
            <a:pPr marL="447675" lvl="2"/>
            <a:r>
              <a:rPr lang="en-US" sz="2400" dirty="0"/>
              <a:t>Students would still be eligible to participate in NHS athletics, clubs, etc.</a:t>
            </a:r>
          </a:p>
        </p:txBody>
      </p:sp>
    </p:spTree>
    <p:extLst>
      <p:ext uri="{BB962C8B-B14F-4D97-AF65-F5344CB8AC3E}">
        <p14:creationId xmlns:p14="http://schemas.microsoft.com/office/powerpoint/2010/main" val="272963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774" y="961052"/>
            <a:ext cx="9720072" cy="1138335"/>
          </a:xfrm>
        </p:spPr>
        <p:txBody>
          <a:bodyPr>
            <a:normAutofit/>
          </a:bodyPr>
          <a:lstStyle/>
          <a:p>
            <a:r>
              <a:rPr lang="en-US" dirty="0"/>
              <a:t>Final Grades </a:t>
            </a:r>
          </a:p>
        </p:txBody>
      </p:sp>
      <p:sp>
        <p:nvSpPr>
          <p:cNvPr id="3" name="Content Placeholder 2"/>
          <p:cNvSpPr>
            <a:spLocks noGrp="1"/>
          </p:cNvSpPr>
          <p:nvPr>
            <p:ph idx="1"/>
          </p:nvPr>
        </p:nvSpPr>
        <p:spPr>
          <a:xfrm>
            <a:off x="920903" y="2559414"/>
            <a:ext cx="10935413" cy="3561467"/>
          </a:xfrm>
        </p:spPr>
        <p:txBody>
          <a:bodyPr vert="horz" lIns="45720" tIns="45720" rIns="45720" bIns="45720" rtlCol="0" anchor="t">
            <a:normAutofit lnSpcReduction="10000"/>
          </a:bodyPr>
          <a:lstStyle/>
          <a:p>
            <a:pPr marL="0" indent="0">
              <a:buNone/>
            </a:pPr>
            <a:r>
              <a:rPr lang="en-US" sz="2400" dirty="0"/>
              <a:t>Colleges send letter grades which FCS transcribe on the high school transcript as follows:</a:t>
            </a:r>
          </a:p>
          <a:p>
            <a:pPr lvl="1"/>
            <a:r>
              <a:rPr lang="en-US" dirty="0"/>
              <a:t>A – 95 + 7 (honors points) = 102 on high school transcript</a:t>
            </a:r>
          </a:p>
          <a:p>
            <a:pPr lvl="1"/>
            <a:r>
              <a:rPr lang="en-US" dirty="0"/>
              <a:t>B – 85 + 7 (honors points) = 92 on high school transcript</a:t>
            </a:r>
          </a:p>
          <a:p>
            <a:pPr lvl="1"/>
            <a:r>
              <a:rPr lang="en-US" dirty="0"/>
              <a:t>C – 75 + 7 (honors points) = 82 on high school transcript</a:t>
            </a:r>
          </a:p>
          <a:p>
            <a:pPr lvl="1"/>
            <a:r>
              <a:rPr lang="en-US" dirty="0"/>
              <a:t>D – 70 + 7 (honors points) = 77 on high school transcript</a:t>
            </a:r>
          </a:p>
          <a:p>
            <a:pPr lvl="1"/>
            <a:r>
              <a:rPr lang="en-US" dirty="0"/>
              <a:t>F – 60 (no credit earned)</a:t>
            </a:r>
          </a:p>
          <a:p>
            <a:pPr marL="0" indent="0">
              <a:buNone/>
            </a:pPr>
            <a:r>
              <a:rPr lang="en-US" sz="2300" dirty="0"/>
              <a:t>Students earn 1.0 credits per DE semester long course taken. </a:t>
            </a:r>
          </a:p>
          <a:p>
            <a:pPr marL="0" indent="0">
              <a:buNone/>
            </a:pPr>
            <a:r>
              <a:rPr lang="en-US" sz="2300" dirty="0"/>
              <a:t>WF/W </a:t>
            </a:r>
          </a:p>
        </p:txBody>
      </p:sp>
    </p:spTree>
    <p:extLst>
      <p:ext uri="{BB962C8B-B14F-4D97-AF65-F5344CB8AC3E}">
        <p14:creationId xmlns:p14="http://schemas.microsoft.com/office/powerpoint/2010/main" val="1355713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965A3-17DF-4FE3-8C76-F8F8E9AF6ADA}"/>
              </a:ext>
            </a:extLst>
          </p:cNvPr>
          <p:cNvSpPr>
            <a:spLocks noGrp="1"/>
          </p:cNvSpPr>
          <p:nvPr>
            <p:ph type="title"/>
          </p:nvPr>
        </p:nvSpPr>
        <p:spPr/>
        <p:txBody>
          <a:bodyPr/>
          <a:lstStyle/>
          <a:p>
            <a:r>
              <a:rPr lang="en-US" dirty="0"/>
              <a:t>Roles &amp; Responsibilities </a:t>
            </a:r>
          </a:p>
        </p:txBody>
      </p:sp>
      <p:sp>
        <p:nvSpPr>
          <p:cNvPr id="3" name="Content Placeholder 2">
            <a:extLst>
              <a:ext uri="{FF2B5EF4-FFF2-40B4-BE49-F238E27FC236}">
                <a16:creationId xmlns:a16="http://schemas.microsoft.com/office/drawing/2014/main" id="{D377BA96-2A63-409C-8020-FE63EB85CE2B}"/>
              </a:ext>
            </a:extLst>
          </p:cNvPr>
          <p:cNvSpPr>
            <a:spLocks noGrp="1"/>
          </p:cNvSpPr>
          <p:nvPr>
            <p:ph idx="1"/>
          </p:nvPr>
        </p:nvSpPr>
        <p:spPr>
          <a:xfrm>
            <a:off x="908382" y="1996633"/>
            <a:ext cx="10356679" cy="4698549"/>
          </a:xfrm>
        </p:spPr>
        <p:txBody>
          <a:bodyPr vert="horz" lIns="45720" tIns="45720" rIns="45720" bIns="45720" rtlCol="0" anchor="t">
            <a:normAutofit/>
          </a:bodyPr>
          <a:lstStyle/>
          <a:p>
            <a:endParaRPr lang="en-US" dirty="0"/>
          </a:p>
          <a:p>
            <a:r>
              <a:rPr lang="en-US" dirty="0"/>
              <a:t>Provide students with information and resources regarding the Dual Enrollment process.</a:t>
            </a:r>
          </a:p>
          <a:p>
            <a:r>
              <a:rPr lang="en-US" dirty="0"/>
              <a:t>Verify that courses selected by the student will meet graduation requirements.</a:t>
            </a:r>
          </a:p>
          <a:p>
            <a:r>
              <a:rPr lang="en-US" dirty="0"/>
              <a:t>Add courses, provided by the student, to </a:t>
            </a:r>
            <a:r>
              <a:rPr lang="en-US" dirty="0" err="1"/>
              <a:t>GAFutures</a:t>
            </a:r>
            <a:r>
              <a:rPr lang="en-US" dirty="0"/>
              <a:t> for funding.</a:t>
            </a:r>
          </a:p>
          <a:p>
            <a:r>
              <a:rPr lang="en-US" dirty="0"/>
              <a:t>Counselors are not responsible for the following:</a:t>
            </a:r>
          </a:p>
          <a:p>
            <a:pPr lvl="1"/>
            <a:r>
              <a:rPr lang="en-US" dirty="0"/>
              <a:t>College schedule and course availability</a:t>
            </a:r>
          </a:p>
          <a:p>
            <a:pPr lvl="1"/>
            <a:r>
              <a:rPr lang="en-US" dirty="0"/>
              <a:t>Acceptance process. </a:t>
            </a:r>
          </a:p>
          <a:p>
            <a:pPr lvl="1"/>
            <a:r>
              <a:rPr lang="en-US" dirty="0"/>
              <a:t>Troubleshooting any holds on admissions or registration. You will have to work with the college to clear holds.  </a:t>
            </a:r>
          </a:p>
          <a:p>
            <a:endParaRPr lang="en-US" dirty="0"/>
          </a:p>
        </p:txBody>
      </p:sp>
    </p:spTree>
    <p:extLst>
      <p:ext uri="{BB962C8B-B14F-4D97-AF65-F5344CB8AC3E}">
        <p14:creationId xmlns:p14="http://schemas.microsoft.com/office/powerpoint/2010/main" val="3527723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D48E3-BE52-98CA-0616-884ABA8ECE93}"/>
              </a:ext>
            </a:extLst>
          </p:cNvPr>
          <p:cNvSpPr>
            <a:spLocks noGrp="1"/>
          </p:cNvSpPr>
          <p:nvPr>
            <p:ph type="title"/>
          </p:nvPr>
        </p:nvSpPr>
        <p:spPr/>
        <p:txBody>
          <a:bodyPr/>
          <a:lstStyle/>
          <a:p>
            <a:r>
              <a:rPr lang="en-US" dirty="0"/>
              <a:t>Roles &amp; Responsibilities</a:t>
            </a:r>
          </a:p>
        </p:txBody>
      </p:sp>
      <p:sp>
        <p:nvSpPr>
          <p:cNvPr id="3" name="Content Placeholder 2">
            <a:extLst>
              <a:ext uri="{FF2B5EF4-FFF2-40B4-BE49-F238E27FC236}">
                <a16:creationId xmlns:a16="http://schemas.microsoft.com/office/drawing/2014/main" id="{1E468468-BC75-12E9-687F-3398D0B18527}"/>
              </a:ext>
            </a:extLst>
          </p:cNvPr>
          <p:cNvSpPr>
            <a:spLocks noGrp="1"/>
          </p:cNvSpPr>
          <p:nvPr>
            <p:ph sz="half" idx="1"/>
          </p:nvPr>
        </p:nvSpPr>
        <p:spPr/>
        <p:txBody>
          <a:bodyPr>
            <a:normAutofit fontScale="47500" lnSpcReduction="20000"/>
          </a:bodyPr>
          <a:lstStyle/>
          <a:p>
            <a:pPr marL="0" indent="0">
              <a:buNone/>
            </a:pPr>
            <a:r>
              <a:rPr lang="en-US" dirty="0"/>
              <a:t>Student</a:t>
            </a:r>
          </a:p>
          <a:p>
            <a:r>
              <a:rPr lang="en-US" dirty="0"/>
              <a:t>Apply to the college</a:t>
            </a:r>
          </a:p>
          <a:p>
            <a:r>
              <a:rPr lang="en-US" dirty="0"/>
              <a:t>Submit all paperwork by the FCS deadline to your counselor</a:t>
            </a:r>
          </a:p>
          <a:p>
            <a:r>
              <a:rPr lang="en-US" dirty="0"/>
              <a:t>Check college and personal email frequently to see the status of your application</a:t>
            </a:r>
          </a:p>
          <a:p>
            <a:r>
              <a:rPr lang="en-US" dirty="0"/>
              <a:t>Attend college orientation</a:t>
            </a:r>
          </a:p>
          <a:p>
            <a:r>
              <a:rPr lang="en-US" dirty="0"/>
              <a:t>Register for college courses listed on your DE FCS contract</a:t>
            </a:r>
          </a:p>
          <a:p>
            <a:r>
              <a:rPr lang="en-US" dirty="0"/>
              <a:t>Complete DE funding application on </a:t>
            </a:r>
            <a:r>
              <a:rPr lang="en-US" dirty="0" err="1"/>
              <a:t>GAFutures</a:t>
            </a:r>
            <a:endParaRPr lang="en-US" dirty="0"/>
          </a:p>
          <a:p>
            <a:r>
              <a:rPr lang="en-US" dirty="0"/>
              <a:t>Provide your counselor with a screenshot of your course registration before the school year and/or semester begins</a:t>
            </a:r>
          </a:p>
          <a:p>
            <a:r>
              <a:rPr lang="en-US" dirty="0"/>
              <a:t>Inform your counselor of any course changes or withdrawals PRIOR to doing so</a:t>
            </a:r>
          </a:p>
          <a:p>
            <a:endParaRPr lang="en-US" dirty="0"/>
          </a:p>
          <a:p>
            <a:endParaRPr lang="en-US" dirty="0"/>
          </a:p>
        </p:txBody>
      </p:sp>
      <p:sp>
        <p:nvSpPr>
          <p:cNvPr id="4" name="Content Placeholder 3">
            <a:extLst>
              <a:ext uri="{FF2B5EF4-FFF2-40B4-BE49-F238E27FC236}">
                <a16:creationId xmlns:a16="http://schemas.microsoft.com/office/drawing/2014/main" id="{C5571165-AF0F-D809-BD9A-EF87587AC644}"/>
              </a:ext>
            </a:extLst>
          </p:cNvPr>
          <p:cNvSpPr>
            <a:spLocks noGrp="1"/>
          </p:cNvSpPr>
          <p:nvPr>
            <p:ph sz="half" idx="2"/>
          </p:nvPr>
        </p:nvSpPr>
        <p:spPr>
          <a:xfrm>
            <a:off x="6181344" y="2560320"/>
            <a:ext cx="4718304" cy="3618538"/>
          </a:xfrm>
        </p:spPr>
        <p:txBody>
          <a:bodyPr>
            <a:normAutofit fontScale="47500" lnSpcReduction="20000"/>
          </a:bodyPr>
          <a:lstStyle/>
          <a:p>
            <a:pPr marL="0" indent="0">
              <a:buNone/>
            </a:pPr>
            <a:r>
              <a:rPr lang="en-US" dirty="0"/>
              <a:t>Counselor</a:t>
            </a:r>
          </a:p>
          <a:p>
            <a:r>
              <a:rPr lang="en-US" dirty="0"/>
              <a:t>Provide students with DE resources and advise on required paperwork, timeline, etc.</a:t>
            </a:r>
          </a:p>
          <a:p>
            <a:r>
              <a:rPr lang="en-US" dirty="0"/>
              <a:t>Meet with students to ensure DE requested courses meet graduation requirements</a:t>
            </a:r>
          </a:p>
          <a:p>
            <a:r>
              <a:rPr lang="en-US" dirty="0"/>
              <a:t>Complete the counselor DE funding application and enter courses indicated on the student’s DE contract once the student has turned in their contract and completed the funding application.</a:t>
            </a:r>
          </a:p>
          <a:p>
            <a:r>
              <a:rPr lang="en-US" dirty="0"/>
              <a:t>Add DE courses to the student’s schedule. </a:t>
            </a:r>
          </a:p>
          <a:p>
            <a:pPr marL="0" indent="0">
              <a:buNone/>
            </a:pPr>
            <a:r>
              <a:rPr lang="en-US" dirty="0"/>
              <a:t>We do not:</a:t>
            </a:r>
          </a:p>
          <a:p>
            <a:r>
              <a:rPr lang="en-US" dirty="0"/>
              <a:t>Determine acceptance</a:t>
            </a:r>
          </a:p>
          <a:p>
            <a:r>
              <a:rPr lang="en-US" dirty="0"/>
              <a:t>Register the student for their classes</a:t>
            </a:r>
          </a:p>
          <a:p>
            <a:r>
              <a:rPr lang="en-US" dirty="0"/>
              <a:t>Clear student holds or troubleshoot issues (students must contact the DE directly)</a:t>
            </a:r>
          </a:p>
          <a:p>
            <a:pPr marL="0" indent="0">
              <a:buNone/>
            </a:pPr>
            <a:r>
              <a:rPr lang="en-US" dirty="0"/>
              <a:t>*Your counselor is here to advise and support your dual enrollment participation process, but it is important to remember that you will be an independent college student while you are still in high school. You are required to meet the same expectations of an undergraduate student. </a:t>
            </a:r>
          </a:p>
        </p:txBody>
      </p:sp>
    </p:spTree>
    <p:extLst>
      <p:ext uri="{BB962C8B-B14F-4D97-AF65-F5344CB8AC3E}">
        <p14:creationId xmlns:p14="http://schemas.microsoft.com/office/powerpoint/2010/main" val="271152955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F0C4845F149A429D1B37DFC4E7F299" ma:contentTypeVersion="9" ma:contentTypeDescription="Create a new document." ma:contentTypeScope="" ma:versionID="a49eb7c516040e18ebd36fd84a8f75a4">
  <xsd:schema xmlns:xsd="http://www.w3.org/2001/XMLSchema" xmlns:xs="http://www.w3.org/2001/XMLSchema" xmlns:p="http://schemas.microsoft.com/office/2006/metadata/properties" xmlns:ns2="e5b1bab5-a76a-4dd0-9f36-15b2c2b78192" xmlns:ns3="8425f736-1f52-4a55-a80a-d3fdb90e9623" targetNamespace="http://schemas.microsoft.com/office/2006/metadata/properties" ma:root="true" ma:fieldsID="bbf72419b5018ecf5640405b4398809b" ns2:_="" ns3:_="">
    <xsd:import namespace="e5b1bab5-a76a-4dd0-9f36-15b2c2b78192"/>
    <xsd:import namespace="8425f736-1f52-4a55-a80a-d3fdb90e9623"/>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b1bab5-a76a-4dd0-9f36-15b2c2b781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425f736-1f52-4a55-a80a-d3fdb90e962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DFEDA8C-F536-4B1A-94FB-BD9A29917726}">
  <ds:schemaRefs>
    <ds:schemaRef ds:uri="8425f736-1f52-4a55-a80a-d3fdb90e9623"/>
    <ds:schemaRef ds:uri="e5b1bab5-a76a-4dd0-9f36-15b2c2b7819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487FF47-579D-4525-AA9D-9CC7BCA7DD73}">
  <ds:schemaRefs>
    <ds:schemaRef ds:uri="http://schemas.microsoft.com/sharepoint/v3/contenttype/forms"/>
  </ds:schemaRefs>
</ds:datastoreItem>
</file>

<file path=customXml/itemProps3.xml><?xml version="1.0" encoding="utf-8"?>
<ds:datastoreItem xmlns:ds="http://schemas.openxmlformats.org/officeDocument/2006/customXml" ds:itemID="{2F69FB18-CE5E-4194-859C-51296421F9F4}">
  <ds:schemaRefs>
    <ds:schemaRef ds:uri="8425f736-1f52-4a55-a80a-d3fdb90e9623"/>
    <ds:schemaRef ds:uri="e5b1bab5-a76a-4dd0-9f36-15b2c2b78192"/>
    <ds:schemaRef ds:uri="http://www.w3.org/XML/1998/namespace"/>
    <ds:schemaRef ds:uri="http://purl.org/dc/dcmityp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Organic</Template>
  <TotalTime>273</TotalTime>
  <Words>2357</Words>
  <Application>Microsoft Office PowerPoint</Application>
  <PresentationFormat>Widescreen</PresentationFormat>
  <Paragraphs>183</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Garamond</vt:lpstr>
      <vt:lpstr>palatino linotype</vt:lpstr>
      <vt:lpstr>Tw Cen MT</vt:lpstr>
      <vt:lpstr>Tw Cen MT</vt:lpstr>
      <vt:lpstr>Organic</vt:lpstr>
      <vt:lpstr>Dual Enrollment</vt:lpstr>
      <vt:lpstr>What is Dual Enrollment?</vt:lpstr>
      <vt:lpstr>Dual Enrollment Eligibility</vt:lpstr>
      <vt:lpstr>Dual Enrollment General Information</vt:lpstr>
      <vt:lpstr>Is Dual Enrollment the Right Fit for me?</vt:lpstr>
      <vt:lpstr>Part-time vs full-time Dual Enrollment</vt:lpstr>
      <vt:lpstr>Final Grades </vt:lpstr>
      <vt:lpstr>Roles &amp; Responsibilities </vt:lpstr>
      <vt:lpstr>Roles &amp; Responsibilities</vt:lpstr>
      <vt:lpstr>The Process</vt:lpstr>
      <vt:lpstr>Dual Enrollment Application Process</vt:lpstr>
      <vt:lpstr>1. Fulton County Dual Enrollment Contract</vt:lpstr>
      <vt:lpstr>Fulton County Dual Enrollment Contract: Where you will apply &amp; Part-Time or Full-Time</vt:lpstr>
      <vt:lpstr>Fulton County Dual Enrollment Contract: State Funded or Self-paid</vt:lpstr>
      <vt:lpstr>2. Apply to the college/university</vt:lpstr>
      <vt:lpstr>Requesting a Transcript</vt:lpstr>
      <vt:lpstr>3. Dual Enrollment Funding Application</vt:lpstr>
      <vt:lpstr>GAFutures Funding Application:  How to Apply</vt:lpstr>
      <vt:lpstr>Georgia Tech Distance Math &amp; Computer Science</vt:lpstr>
      <vt:lpstr>Auburn First - Overview</vt:lpstr>
      <vt:lpstr>What to do once all steps are completed</vt:lpstr>
      <vt:lpstr>Dual Enrollment College Representatives</vt:lpstr>
      <vt:lpstr>Resources</vt:lpstr>
    </vt:vector>
  </TitlesOfParts>
  <Company>Fulton County School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Programs Night</dc:title>
  <dc:creator>Marsh, Melisa Marsico</dc:creator>
  <cp:lastModifiedBy>Dunn, Cara M</cp:lastModifiedBy>
  <cp:revision>5</cp:revision>
  <cp:lastPrinted>2016-01-19T20:53:58Z</cp:lastPrinted>
  <dcterms:created xsi:type="dcterms:W3CDTF">2016-01-19T19:12:42Z</dcterms:created>
  <dcterms:modified xsi:type="dcterms:W3CDTF">2024-02-09T15:58:02Z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0x01010016F0C4845F149A429D1B37DFC4E7F299</vt:lpwstr>
  </property>
  <property fmtid="{D5CDD505-2E9C-101B-9397-08002B2CF9AE}" pid="3" name="MSIP_Label_0ee3c538-ec52-435f-ae58-017644bd9513_Enabled">
    <vt:lpwstr>true</vt:lpwstr>
  </property>
  <property fmtid="{D5CDD505-2E9C-101B-9397-08002B2CF9AE}" pid="4" name="MSIP_Label_0ee3c538-ec52-435f-ae58-017644bd9513_SetDate">
    <vt:lpwstr>2023-01-18T15:14:00Z</vt:lpwstr>
  </property>
  <property fmtid="{D5CDD505-2E9C-101B-9397-08002B2CF9AE}" pid="5" name="MSIP_Label_0ee3c538-ec52-435f-ae58-017644bd9513_Method">
    <vt:lpwstr>Standard</vt:lpwstr>
  </property>
  <property fmtid="{D5CDD505-2E9C-101B-9397-08002B2CF9AE}" pid="6" name="MSIP_Label_0ee3c538-ec52-435f-ae58-017644bd9513_Name">
    <vt:lpwstr>0ee3c538-ec52-435f-ae58-017644bd9513</vt:lpwstr>
  </property>
  <property fmtid="{D5CDD505-2E9C-101B-9397-08002B2CF9AE}" pid="7" name="MSIP_Label_0ee3c538-ec52-435f-ae58-017644bd9513_SiteId">
    <vt:lpwstr>0cdcb198-8169-4b70-ba9f-da7e3ba700c2</vt:lpwstr>
  </property>
  <property fmtid="{D5CDD505-2E9C-101B-9397-08002B2CF9AE}" pid="8" name="MSIP_Label_0ee3c538-ec52-435f-ae58-017644bd9513_ActionId">
    <vt:lpwstr>1280c97f-94db-4cb7-bac8-bb6caac8fe95</vt:lpwstr>
  </property>
  <property fmtid="{D5CDD505-2E9C-101B-9397-08002B2CF9AE}" pid="9" name="MSIP_Label_0ee3c538-ec52-435f-ae58-017644bd9513_ContentBits">
    <vt:lpwstr>0</vt:lpwstr>
  </property>
</Properties>
</file>